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Montserrat Thin"/>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MontserratThin-bold.fntdata"/><Relationship Id="rId21" Type="http://schemas.openxmlformats.org/officeDocument/2006/relationships/slide" Target="slides/slide16.xml"/><Relationship Id="rId43" Type="http://schemas.openxmlformats.org/officeDocument/2006/relationships/font" Target="fonts/MontserratThin-regular.fntdata"/><Relationship Id="rId24" Type="http://schemas.openxmlformats.org/officeDocument/2006/relationships/slide" Target="slides/slide19.xml"/><Relationship Id="rId46" Type="http://schemas.openxmlformats.org/officeDocument/2006/relationships/font" Target="fonts/MontserratThin-boldItalic.fntdata"/><Relationship Id="rId23" Type="http://schemas.openxmlformats.org/officeDocument/2006/relationships/slide" Target="slides/slide18.xml"/><Relationship Id="rId45" Type="http://schemas.openxmlformats.org/officeDocument/2006/relationships/font" Target="fonts/MontserratThin-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gif>
</file>

<file path=ppt/media/image19.png>
</file>

<file path=ppt/media/image2.png>
</file>

<file path=ppt/media/image20.gif>
</file>

<file path=ppt/media/image21.png>
</file>

<file path=ppt/media/image22.png>
</file>

<file path=ppt/media/image23.png>
</file>

<file path=ppt/media/image24.gi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bd261666b5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bd261666b5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bd261666b5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bd261666b5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bd261666b5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bd261666b5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bd261666b5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bd261666b5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bd261666b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bd261666b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bd261666b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bd261666b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bd261666b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bd261666b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bd261666b5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bd261666b5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bd261666b5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bd261666b5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bd261666b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bd261666b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bcc323cfa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bcc323cfa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bd32c7180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bd32c7180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bd261666b5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bd261666b5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bd261666b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bd261666b5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bd261666b5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bd261666b5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bd261666b5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bd261666b5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bd261666b5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bd261666b5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bd261666b5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bd261666b5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bd261666b5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bd261666b5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bd261666b5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bd261666b5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bd261666b5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bd261666b5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bd261666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bd261666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bd261666b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bd261666b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bd261666b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bd261666b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bd261666b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bd261666b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bd261666b5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bd261666b5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While we felt very confident in our progress by the end of the first semester, we have recently realized that we will need to scale down the scope of the project. One of the primary reasons that we needed to reduce the scope of our project is documentation risk. We didn’t realize that large chunks of the modding API are completely undocumented. This meant that a substantial portion of our time was dedicated to researching how to use the Forge API instead of actually using it. This research included trial and error, searching through forums, chatting with other mod developers, and frequent reverse engineering of uncommented and sometimes obfuscated code. It’s for those re</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bd261666b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bd261666b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bd261666b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bd261666b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bd42c5f1e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bd42c5f1e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bd42c5f1e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bd42c5f1e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bcc323cfa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bcc323cfa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bd261666b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bd261666b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bd261666b5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bd261666b5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d261666b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d261666b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bd261666b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bd261666b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bd261666b5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bd261666b5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6.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3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20.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24.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3.png"/><Relationship Id="rId4" Type="http://schemas.openxmlformats.org/officeDocument/2006/relationships/image" Target="../media/image6.png"/><Relationship Id="rId11" Type="http://schemas.openxmlformats.org/officeDocument/2006/relationships/image" Target="../media/image1.png"/><Relationship Id="rId10" Type="http://schemas.openxmlformats.org/officeDocument/2006/relationships/image" Target="../media/image4.png"/><Relationship Id="rId12" Type="http://schemas.openxmlformats.org/officeDocument/2006/relationships/image" Target="../media/image23.png"/><Relationship Id="rId9" Type="http://schemas.openxmlformats.org/officeDocument/2006/relationships/image" Target="../media/image10.png"/><Relationship Id="rId5" Type="http://schemas.openxmlformats.org/officeDocument/2006/relationships/image" Target="../media/image7.png"/><Relationship Id="rId6" Type="http://schemas.openxmlformats.org/officeDocument/2006/relationships/image" Target="../media/image11.png"/><Relationship Id="rId7" Type="http://schemas.openxmlformats.org/officeDocument/2006/relationships/image" Target="../media/image5.png"/><Relationship Id="rId8"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2.png"/><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7.png"/><Relationship Id="rId4" Type="http://schemas.openxmlformats.org/officeDocument/2006/relationships/image" Target="../media/image8.png"/><Relationship Id="rId9" Type="http://schemas.openxmlformats.org/officeDocument/2006/relationships/image" Target="../media/image23.png"/><Relationship Id="rId5" Type="http://schemas.openxmlformats.org/officeDocument/2006/relationships/image" Target="../media/image10.png"/><Relationship Id="rId6" Type="http://schemas.openxmlformats.org/officeDocument/2006/relationships/image" Target="../media/image5.png"/><Relationship Id="rId7" Type="http://schemas.openxmlformats.org/officeDocument/2006/relationships/image" Target="../media/image11.png"/><Relationship Id="rId8"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github.com/ElectricBlocks" TargetMode="External"/><Relationship Id="rId4" Type="http://schemas.openxmlformats.org/officeDocument/2006/relationships/hyperlink" Target="https://electricblocks.github.io" TargetMode="External"/><Relationship Id="rId5" Type="http://schemas.openxmlformats.org/officeDocument/2006/relationships/hyperlink" Target="http://mindworks.shoutwiki.com/wiki/Electric_Power_Flow_Modeling_in_Minecraf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6.png"/><Relationship Id="rId11" Type="http://schemas.openxmlformats.org/officeDocument/2006/relationships/image" Target="../media/image1.png"/><Relationship Id="rId10" Type="http://schemas.openxmlformats.org/officeDocument/2006/relationships/image" Target="../media/image4.png"/><Relationship Id="rId9" Type="http://schemas.openxmlformats.org/officeDocument/2006/relationships/image" Target="../media/image10.png"/><Relationship Id="rId5" Type="http://schemas.openxmlformats.org/officeDocument/2006/relationships/image" Target="../media/image7.png"/><Relationship Id="rId6" Type="http://schemas.openxmlformats.org/officeDocument/2006/relationships/image" Target="../media/image11.png"/><Relationship Id="rId7" Type="http://schemas.openxmlformats.org/officeDocument/2006/relationships/image" Target="../media/image5.png"/><Relationship Id="rId8"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Electric Blocks</a:t>
            </a:r>
            <a:endParaRPr/>
          </a:p>
        </p:txBody>
      </p:sp>
      <p:sp>
        <p:nvSpPr>
          <p:cNvPr id="55" name="Google Shape;55;p13"/>
          <p:cNvSpPr txBox="1"/>
          <p:nvPr>
            <p:ph idx="1" type="subTitle"/>
          </p:nvPr>
        </p:nvSpPr>
        <p:spPr>
          <a:xfrm>
            <a:off x="311700" y="2834125"/>
            <a:ext cx="8520600" cy="1267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Engineering Release Review</a:t>
            </a:r>
            <a:endParaRPr/>
          </a:p>
          <a:p>
            <a:pPr indent="0" lvl="0" marL="0" rtl="0" algn="ctr">
              <a:spcBef>
                <a:spcPts val="0"/>
              </a:spcBef>
              <a:spcAft>
                <a:spcPts val="0"/>
              </a:spcAft>
              <a:buNone/>
            </a:pPr>
            <a:r>
              <a:rPr lang="en" sz="2200"/>
              <a:t>Zachary Sugano and Christian Whitfield</a:t>
            </a:r>
            <a:endParaRPr sz="2200"/>
          </a:p>
        </p:txBody>
      </p:sp>
      <p:pic>
        <p:nvPicPr>
          <p:cNvPr id="56" name="Google Shape;56;p13"/>
          <p:cNvPicPr preferRelativeResize="0"/>
          <p:nvPr/>
        </p:nvPicPr>
        <p:blipFill>
          <a:blip r:embed="rId3">
            <a:alphaModFix/>
          </a:blip>
          <a:stretch>
            <a:fillRect/>
          </a:stretch>
        </p:blipFill>
        <p:spPr>
          <a:xfrm>
            <a:off x="3842575" y="341400"/>
            <a:ext cx="1458825" cy="14588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did we choose PandaPower?</a:t>
            </a:r>
            <a:endParaRPr/>
          </a:p>
        </p:txBody>
      </p:sp>
      <p:sp>
        <p:nvSpPr>
          <p:cNvPr id="122" name="Google Shape;122;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There are a number of open energy system models that we could have chosen, but we found that PandaPower was the clearly the best option because:</a:t>
            </a:r>
            <a:endParaRPr/>
          </a:p>
          <a:p>
            <a:pPr indent="-342900" lvl="0" marL="457200" rtl="0" algn="l">
              <a:spcBef>
                <a:spcPts val="1200"/>
              </a:spcBef>
              <a:spcAft>
                <a:spcPts val="0"/>
              </a:spcAft>
              <a:buSzPts val="1800"/>
              <a:buAutoNum type="arabicPeriod"/>
            </a:pPr>
            <a:r>
              <a:rPr lang="en"/>
              <a:t>PandaPower is written in pure Python and developed to be cross-platform.</a:t>
            </a:r>
            <a:endParaRPr/>
          </a:p>
          <a:p>
            <a:pPr indent="-342900" lvl="0" marL="457200" rtl="0" algn="l">
              <a:spcBef>
                <a:spcPts val="0"/>
              </a:spcBef>
              <a:spcAft>
                <a:spcPts val="0"/>
              </a:spcAft>
              <a:buSzPts val="1800"/>
              <a:buAutoNum type="arabicPeriod"/>
            </a:pPr>
            <a:r>
              <a:rPr lang="en"/>
              <a:t>Power systems vary throughout the world and PandaPower is the only simulator we found that supports single phase, balanced 3 phase, AND unbalanced 3 phase power.</a:t>
            </a:r>
            <a:endParaRPr/>
          </a:p>
          <a:p>
            <a:pPr indent="-342900" lvl="0" marL="457200" rtl="0" algn="l">
              <a:spcBef>
                <a:spcPts val="0"/>
              </a:spcBef>
              <a:spcAft>
                <a:spcPts val="0"/>
              </a:spcAft>
              <a:buSzPts val="1800"/>
              <a:buAutoNum type="arabicPeriod"/>
            </a:pPr>
            <a:r>
              <a:rPr lang="en"/>
              <a:t>Many “open source” tools depend on commercial platforms to function. PandaPower does not and is entirely free and open source.</a:t>
            </a:r>
            <a:endParaRPr/>
          </a:p>
          <a:p>
            <a:pPr indent="-342900" lvl="0" marL="457200" rtl="0" algn="l">
              <a:spcBef>
                <a:spcPts val="0"/>
              </a:spcBef>
              <a:spcAft>
                <a:spcPts val="0"/>
              </a:spcAft>
              <a:buSzPts val="1800"/>
              <a:buAutoNum type="arabicPeriod"/>
            </a:pPr>
            <a:r>
              <a:rPr lang="en"/>
              <a:t> PandaPower is thoroughly tested against commercial software tools.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does EBPP work?</a:t>
            </a:r>
            <a:endParaRPr/>
          </a:p>
        </p:txBody>
      </p:sp>
      <p:sp>
        <p:nvSpPr>
          <p:cNvPr id="133" name="Google Shape;133;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EBPP listens for incoming simulation requests using Flask, a micro web framework, and starts a new thread to process the request.</a:t>
            </a:r>
            <a:endParaRPr/>
          </a:p>
          <a:p>
            <a:pPr indent="-342900" lvl="0" marL="457200" rtl="0" algn="l">
              <a:spcBef>
                <a:spcPts val="0"/>
              </a:spcBef>
              <a:spcAft>
                <a:spcPts val="0"/>
              </a:spcAft>
              <a:buSzPts val="1800"/>
              <a:buAutoNum type="arabicPeriod"/>
            </a:pPr>
            <a:r>
              <a:rPr lang="en"/>
              <a:t>In the new thread, EBPP</a:t>
            </a:r>
            <a:r>
              <a:rPr lang="en"/>
              <a:t> parses the request to build the electrical network using PandaPower.</a:t>
            </a:r>
            <a:endParaRPr/>
          </a:p>
          <a:p>
            <a:pPr indent="-342900" lvl="0" marL="457200" rtl="0" algn="l">
              <a:spcBef>
                <a:spcPts val="0"/>
              </a:spcBef>
              <a:spcAft>
                <a:spcPts val="0"/>
              </a:spcAft>
              <a:buSzPts val="1800"/>
              <a:buAutoNum type="arabicPeriod"/>
            </a:pPr>
            <a:r>
              <a:rPr lang="en"/>
              <a:t>PandaPower then performs the load flow simulation and attempts to converge on a solution.</a:t>
            </a:r>
            <a:endParaRPr/>
          </a:p>
          <a:p>
            <a:pPr indent="-342900" lvl="0" marL="457200" rtl="0" algn="l">
              <a:spcBef>
                <a:spcPts val="0"/>
              </a:spcBef>
              <a:spcAft>
                <a:spcPts val="0"/>
              </a:spcAft>
              <a:buSzPts val="1800"/>
              <a:buAutoNum type="arabicPeriod"/>
            </a:pPr>
            <a:r>
              <a:rPr lang="en"/>
              <a:t>EBPP then extracts the results from the PandaPower network and stores them in a Python dictionary.</a:t>
            </a:r>
            <a:endParaRPr/>
          </a:p>
          <a:p>
            <a:pPr indent="-342900" lvl="0" marL="457200" rtl="0" algn="l">
              <a:spcBef>
                <a:spcPts val="0"/>
              </a:spcBef>
              <a:spcAft>
                <a:spcPts val="0"/>
              </a:spcAft>
              <a:buSzPts val="1800"/>
              <a:buAutoNum type="arabicPeriod"/>
            </a:pPr>
            <a:r>
              <a:rPr lang="en"/>
              <a:t>EBPP finally uses the results dictionary to construct the body of the response and returns the results to Electric Blocks.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 Electric Blocks and EBPP communicate?</a:t>
            </a:r>
            <a:endParaRPr/>
          </a:p>
        </p:txBody>
      </p:sp>
      <p:sp>
        <p:nvSpPr>
          <p:cNvPr id="139" name="Google Shape;139;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Both pieces of software communicate with each other using HTTP requests with the body encoded in JSON. A common standard was created for all request types.</a:t>
            </a:r>
            <a:endParaRPr/>
          </a:p>
          <a:p>
            <a:pPr indent="0" lvl="0" marL="0" rtl="0" algn="l">
              <a:spcBef>
                <a:spcPts val="1200"/>
              </a:spcBef>
              <a:spcAft>
                <a:spcPts val="0"/>
              </a:spcAft>
              <a:buNone/>
            </a:pPr>
            <a:r>
              <a:rPr lang="en"/>
              <a:t>The basic unit of information exchanged between each piece of software is a simulation request and simulation results. This communication standard is what allows Electric Blocks to ensure that the in-game state matches the real world accurately.</a:t>
            </a:r>
            <a:endParaRPr/>
          </a:p>
          <a:p>
            <a:pPr indent="0" lvl="0" marL="0" rtl="0" algn="l">
              <a:spcBef>
                <a:spcPts val="1200"/>
              </a:spcBef>
              <a:spcAft>
                <a:spcPts val="0"/>
              </a:spcAft>
              <a:buNone/>
            </a:pPr>
            <a:r>
              <a:rPr lang="en"/>
              <a:t>Other request types also exist such as keep alive requests to ensure that Electric Blocks can connect to the simulation server as well as error responses to handle various failure conditions. The standard is detailed in the documentation for EBPP.</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2632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What do requests and responses look like?</a:t>
            </a:r>
            <a:endParaRPr/>
          </a:p>
        </p:txBody>
      </p:sp>
      <p:pic>
        <p:nvPicPr>
          <p:cNvPr id="145" name="Google Shape;145;p26"/>
          <p:cNvPicPr preferRelativeResize="0"/>
          <p:nvPr/>
        </p:nvPicPr>
        <p:blipFill>
          <a:blip r:embed="rId3">
            <a:alphaModFix/>
          </a:blip>
          <a:stretch>
            <a:fillRect/>
          </a:stretch>
        </p:blipFill>
        <p:spPr>
          <a:xfrm>
            <a:off x="706625" y="671225"/>
            <a:ext cx="3452526" cy="4267774"/>
          </a:xfrm>
          <a:prstGeom prst="rect">
            <a:avLst/>
          </a:prstGeom>
          <a:noFill/>
          <a:ln>
            <a:noFill/>
          </a:ln>
        </p:spPr>
      </p:pic>
      <p:pic>
        <p:nvPicPr>
          <p:cNvPr id="146" name="Google Shape;146;p26"/>
          <p:cNvPicPr preferRelativeResize="0"/>
          <p:nvPr/>
        </p:nvPicPr>
        <p:blipFill>
          <a:blip r:embed="rId4">
            <a:alphaModFix/>
          </a:blip>
          <a:stretch>
            <a:fillRect/>
          </a:stretch>
        </p:blipFill>
        <p:spPr>
          <a:xfrm>
            <a:off x="5079025" y="745225"/>
            <a:ext cx="2254876" cy="4119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Requirement 2: Ease of Use</a:t>
            </a:r>
            <a:endParaRPr/>
          </a:p>
        </p:txBody>
      </p:sp>
      <p:sp>
        <p:nvSpPr>
          <p:cNvPr id="152" name="Google Shape;152;p2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Our project must be useful for instruction purposes and so our target audience is mostly students. This means that many users of our software will have limited experience in power engineering.</a:t>
            </a:r>
            <a:endParaRPr sz="1800"/>
          </a:p>
          <a:p>
            <a:pPr indent="0" lvl="0" marL="0" rtl="0" algn="l">
              <a:spcBef>
                <a:spcPts val="1200"/>
              </a:spcBef>
              <a:spcAft>
                <a:spcPts val="1200"/>
              </a:spcAft>
              <a:buNone/>
            </a:pPr>
            <a:r>
              <a:rPr lang="en" sz="1800"/>
              <a:t>Thus our software must be easy to use and should not require any coding.</a:t>
            </a:r>
            <a:endParaRPr sz="1800"/>
          </a:p>
        </p:txBody>
      </p:sp>
      <p:pic>
        <p:nvPicPr>
          <p:cNvPr id="153" name="Google Shape;153;p27"/>
          <p:cNvPicPr preferRelativeResize="0"/>
          <p:nvPr/>
        </p:nvPicPr>
        <p:blipFill>
          <a:blip r:embed="rId3">
            <a:alphaModFix/>
          </a:blip>
          <a:stretch>
            <a:fillRect/>
          </a:stretch>
        </p:blipFill>
        <p:spPr>
          <a:xfrm>
            <a:off x="4572000" y="1214425"/>
            <a:ext cx="4000500" cy="2714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Requirement 2: Analysis</a:t>
            </a:r>
            <a:endParaRPr/>
          </a:p>
        </p:txBody>
      </p:sp>
      <p:sp>
        <p:nvSpPr>
          <p:cNvPr id="159" name="Google Shape;159;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While a lot is going on in the backend, the user experience is designed to be simple and intuitive.</a:t>
            </a:r>
            <a:endParaRPr/>
          </a:p>
          <a:p>
            <a:pPr indent="0" lvl="0" marL="0" rtl="0" algn="l">
              <a:spcBef>
                <a:spcPts val="1200"/>
              </a:spcBef>
              <a:spcAft>
                <a:spcPts val="0"/>
              </a:spcAft>
              <a:buNone/>
            </a:pPr>
            <a:r>
              <a:rPr lang="en"/>
              <a:t>Design and creation of power flow models is done by simply placing blocks from your inventory such as wires, grids, loads, etc.</a:t>
            </a:r>
            <a:endParaRPr/>
          </a:p>
          <a:p>
            <a:pPr indent="0" lvl="0" marL="0" rtl="0" algn="l">
              <a:spcBef>
                <a:spcPts val="1200"/>
              </a:spcBef>
              <a:spcAft>
                <a:spcPts val="1200"/>
              </a:spcAft>
              <a:buNone/>
            </a:pPr>
            <a:r>
              <a:rPr lang="en"/>
              <a:t>Viewing, modifying, and simulating a network is all done using the Multimeter item. With this item equipped, you can retrieve and edit values like the voltage level or power consumption of a particular block in the network.</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Basic Network Creation</a:t>
            </a:r>
            <a:endParaRPr/>
          </a:p>
        </p:txBody>
      </p:sp>
      <p:pic>
        <p:nvPicPr>
          <p:cNvPr id="165" name="Google Shape;165;p29"/>
          <p:cNvPicPr preferRelativeResize="0"/>
          <p:nvPr/>
        </p:nvPicPr>
        <p:blipFill>
          <a:blip r:embed="rId3">
            <a:alphaModFix/>
          </a:blip>
          <a:stretch>
            <a:fillRect/>
          </a:stretch>
        </p:blipFill>
        <p:spPr>
          <a:xfrm>
            <a:off x="1378075" y="1073050"/>
            <a:ext cx="6387826" cy="3593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Multimeter Toggle Demo</a:t>
            </a:r>
            <a:endParaRPr/>
          </a:p>
        </p:txBody>
      </p:sp>
      <p:pic>
        <p:nvPicPr>
          <p:cNvPr id="171" name="Google Shape;171;p30"/>
          <p:cNvPicPr preferRelativeResize="0"/>
          <p:nvPr/>
        </p:nvPicPr>
        <p:blipFill>
          <a:blip r:embed="rId3">
            <a:alphaModFix/>
          </a:blip>
          <a:stretch>
            <a:fillRect/>
          </a:stretch>
        </p:blipFill>
        <p:spPr>
          <a:xfrm>
            <a:off x="1152900" y="1017725"/>
            <a:ext cx="6838200" cy="3846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1"/>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Multimeter Tool</a:t>
            </a:r>
            <a:endParaRPr/>
          </a:p>
        </p:txBody>
      </p:sp>
      <p:sp>
        <p:nvSpPr>
          <p:cNvPr id="177" name="Google Shape;177;p31"/>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user can equip the multimeter and use it by right-clicking on an electric block, such as a grid block.</a:t>
            </a:r>
            <a:endParaRPr/>
          </a:p>
          <a:p>
            <a:pPr indent="0" lvl="0" marL="0" rtl="0" algn="l">
              <a:spcBef>
                <a:spcPts val="1200"/>
              </a:spcBef>
              <a:spcAft>
                <a:spcPts val="0"/>
              </a:spcAft>
              <a:buNone/>
            </a:pPr>
            <a:r>
              <a:rPr lang="en"/>
              <a:t>This interaction event causes input and output information to be displayed in a table format.</a:t>
            </a:r>
            <a:endParaRPr/>
          </a:p>
          <a:p>
            <a:pPr indent="0" lvl="0" marL="0" rtl="0" algn="l">
              <a:spcBef>
                <a:spcPts val="1200"/>
              </a:spcBef>
              <a:spcAft>
                <a:spcPts val="1200"/>
              </a:spcAft>
              <a:buNone/>
            </a:pPr>
            <a:r>
              <a:rPr lang="en"/>
              <a:t>A dotted line partitions the inputs from the results. The user can type in the desired voltage values, toggle “In Service” to true, then press Done to update the changes.</a:t>
            </a:r>
            <a:endParaRPr/>
          </a:p>
        </p:txBody>
      </p:sp>
      <p:pic>
        <p:nvPicPr>
          <p:cNvPr id="178" name="Google Shape;178;p31"/>
          <p:cNvPicPr preferRelativeResize="0"/>
          <p:nvPr/>
        </p:nvPicPr>
        <p:blipFill rotWithShape="1">
          <a:blip r:embed="rId3">
            <a:alphaModFix/>
          </a:blip>
          <a:srcRect b="0" l="0" r="1234" t="1234"/>
          <a:stretch/>
        </p:blipFill>
        <p:spPr>
          <a:xfrm>
            <a:off x="3119700" y="725950"/>
            <a:ext cx="5906574" cy="36916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Objective</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600"/>
              </a:spcAft>
              <a:buNone/>
            </a:pPr>
            <a:r>
              <a:rPr lang="en"/>
              <a:t>Enable the creation and use of </a:t>
            </a:r>
            <a:r>
              <a:rPr b="1" lang="en" u="sng"/>
              <a:t>realistic and accurate</a:t>
            </a:r>
            <a:r>
              <a:rPr lang="en"/>
              <a:t> virtual reality models of electric power transmission, distribution, control, and usage scenarios for research and instruction purposes.</a:t>
            </a:r>
            <a:endParaRPr/>
          </a:p>
        </p:txBody>
      </p:sp>
      <p:pic>
        <p:nvPicPr>
          <p:cNvPr id="63" name="Google Shape;63;p14"/>
          <p:cNvPicPr preferRelativeResize="0"/>
          <p:nvPr/>
        </p:nvPicPr>
        <p:blipFill>
          <a:blip r:embed="rId3">
            <a:alphaModFix/>
          </a:blip>
          <a:stretch>
            <a:fillRect/>
          </a:stretch>
        </p:blipFill>
        <p:spPr>
          <a:xfrm>
            <a:off x="2082713" y="2505620"/>
            <a:ext cx="4978575" cy="18684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32"/>
          <p:cNvPicPr preferRelativeResize="0"/>
          <p:nvPr/>
        </p:nvPicPr>
        <p:blipFill>
          <a:blip r:embed="rId3">
            <a:alphaModFix/>
          </a:blip>
          <a:stretch>
            <a:fillRect/>
          </a:stretch>
        </p:blipFill>
        <p:spPr>
          <a:xfrm>
            <a:off x="692925" y="147325"/>
            <a:ext cx="7758151" cy="48488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Multimeter GUI Demo</a:t>
            </a:r>
            <a:endParaRPr/>
          </a:p>
        </p:txBody>
      </p:sp>
      <p:pic>
        <p:nvPicPr>
          <p:cNvPr id="189" name="Google Shape;189;p33"/>
          <p:cNvPicPr preferRelativeResize="0"/>
          <p:nvPr/>
        </p:nvPicPr>
        <p:blipFill>
          <a:blip r:embed="rId3">
            <a:alphaModFix/>
          </a:blip>
          <a:stretch>
            <a:fillRect/>
          </a:stretch>
        </p:blipFill>
        <p:spPr>
          <a:xfrm>
            <a:off x="1137588" y="1017725"/>
            <a:ext cx="6868830" cy="38637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Requirement 3: Real-time Interaction and Collaboration</a:t>
            </a:r>
            <a:endParaRPr/>
          </a:p>
        </p:txBody>
      </p:sp>
      <p:sp>
        <p:nvSpPr>
          <p:cNvPr id="195" name="Google Shape;195;p3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Both research and instruction are greatly enhanced when engineers receive real-time feedback and are able to collaborate on projects.</a:t>
            </a:r>
            <a:endParaRPr sz="1800"/>
          </a:p>
          <a:p>
            <a:pPr indent="0" lvl="0" marL="0" rtl="0" algn="l">
              <a:spcBef>
                <a:spcPts val="1200"/>
              </a:spcBef>
              <a:spcAft>
                <a:spcPts val="1200"/>
              </a:spcAft>
              <a:buNone/>
            </a:pPr>
            <a:r>
              <a:rPr lang="en" sz="1800"/>
              <a:t>We were unable to find any other software that allowed multiple engineers to work on a single electrical network simultaneously. We’ve changed that.</a:t>
            </a:r>
            <a:endParaRPr sz="1800"/>
          </a:p>
        </p:txBody>
      </p:sp>
      <p:pic>
        <p:nvPicPr>
          <p:cNvPr id="196" name="Google Shape;196;p34"/>
          <p:cNvPicPr preferRelativeResize="0"/>
          <p:nvPr/>
        </p:nvPicPr>
        <p:blipFill rotWithShape="1">
          <a:blip r:embed="rId3">
            <a:alphaModFix/>
          </a:blip>
          <a:srcRect b="0" l="11268" r="11654" t="0"/>
          <a:stretch/>
        </p:blipFill>
        <p:spPr>
          <a:xfrm>
            <a:off x="456275" y="1486963"/>
            <a:ext cx="3999900" cy="274741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Requirement 3: Analysis</a:t>
            </a:r>
            <a:endParaRPr/>
          </a:p>
        </p:txBody>
      </p:sp>
      <p:sp>
        <p:nvSpPr>
          <p:cNvPr id="202" name="Google Shape;202;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Being able to experiment safely is an important part of the learning process. Electric Blocks provides an environment for engineers to rapidly prototype and try things out without any costs or danger involved.</a:t>
            </a:r>
            <a:endParaRPr/>
          </a:p>
          <a:p>
            <a:pPr indent="0" lvl="0" marL="0" rtl="0" algn="l">
              <a:spcBef>
                <a:spcPts val="1200"/>
              </a:spcBef>
              <a:spcAft>
                <a:spcPts val="1200"/>
              </a:spcAft>
              <a:buNone/>
            </a:pPr>
            <a:r>
              <a:rPr lang="en"/>
              <a:t>Being able to experiment together is also just as important. We determined early on that real-time collaboration was a must for our project and so we have designed Electric Blocks to fully support multiplayer servers.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Real-time Feedback Demo</a:t>
            </a:r>
            <a:endParaRPr/>
          </a:p>
        </p:txBody>
      </p:sp>
      <p:pic>
        <p:nvPicPr>
          <p:cNvPr id="208" name="Google Shape;208;p36"/>
          <p:cNvPicPr preferRelativeResize="0"/>
          <p:nvPr/>
        </p:nvPicPr>
        <p:blipFill>
          <a:blip r:embed="rId3">
            <a:alphaModFix/>
          </a:blip>
          <a:stretch>
            <a:fillRect/>
          </a:stretch>
        </p:blipFill>
        <p:spPr>
          <a:xfrm>
            <a:off x="1132413" y="1017725"/>
            <a:ext cx="6879175" cy="38695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Multiplayer Support</a:t>
            </a:r>
            <a:endParaRPr/>
          </a:p>
        </p:txBody>
      </p:sp>
      <p:sp>
        <p:nvSpPr>
          <p:cNvPr id="214" name="Google Shape;214;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original model shown in this presentation was actually a simplified version of how the Electric Blocks system works. In reality our system actually requires 3 pieces of software running at any one time</a:t>
            </a:r>
            <a:r>
              <a:rPr lang="en"/>
              <a:t>:</a:t>
            </a:r>
            <a:endParaRPr/>
          </a:p>
          <a:p>
            <a:pPr indent="-342900" lvl="0" marL="457200" rtl="0" algn="l">
              <a:spcBef>
                <a:spcPts val="1200"/>
              </a:spcBef>
              <a:spcAft>
                <a:spcPts val="0"/>
              </a:spcAft>
              <a:buSzPts val="1800"/>
              <a:buAutoNum type="arabicPeriod"/>
            </a:pPr>
            <a:r>
              <a:rPr lang="en"/>
              <a:t>Electric Blocks Client Mod</a:t>
            </a:r>
            <a:endParaRPr/>
          </a:p>
          <a:p>
            <a:pPr indent="-342900" lvl="0" marL="457200" rtl="0" algn="l">
              <a:spcBef>
                <a:spcPts val="0"/>
              </a:spcBef>
              <a:spcAft>
                <a:spcPts val="0"/>
              </a:spcAft>
              <a:buSzPts val="1800"/>
              <a:buAutoNum type="arabicPeriod"/>
            </a:pPr>
            <a:r>
              <a:rPr lang="en"/>
              <a:t>Electric Blocks Server Mod</a:t>
            </a:r>
            <a:endParaRPr/>
          </a:p>
          <a:p>
            <a:pPr indent="-342900" lvl="0" marL="457200" rtl="0" algn="l">
              <a:spcBef>
                <a:spcPts val="0"/>
              </a:spcBef>
              <a:spcAft>
                <a:spcPts val="0"/>
              </a:spcAft>
              <a:buSzPts val="1800"/>
              <a:buAutoNum type="arabicPeriod"/>
            </a:pPr>
            <a:r>
              <a:rPr lang="en"/>
              <a:t>EBPP Simulation Server</a:t>
            </a:r>
            <a:endParaRPr/>
          </a:p>
          <a:p>
            <a:pPr indent="0" lvl="0" marL="0" rtl="0" algn="l">
              <a:spcBef>
                <a:spcPts val="1200"/>
              </a:spcBef>
              <a:spcAft>
                <a:spcPts val="1200"/>
              </a:spcAft>
              <a:buNone/>
            </a:pPr>
            <a:r>
              <a:rPr lang="en"/>
              <a:t>To help keep things simple for end users, the client mod and the server mod are packaged into a single “universal” JAR (Java Archive) file. Some code is common to both mods and some is executed only on the client or server side.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8"/>
          <p:cNvSpPr txBox="1"/>
          <p:nvPr/>
        </p:nvSpPr>
        <p:spPr>
          <a:xfrm>
            <a:off x="1124400" y="954000"/>
            <a:ext cx="6366900" cy="412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600">
                <a:solidFill>
                  <a:srgbClr val="FFFFFF"/>
                </a:solidFill>
                <a:latin typeface="Montserrat Thin"/>
                <a:ea typeface="Montserrat Thin"/>
                <a:cs typeface="Montserrat Thin"/>
                <a:sym typeface="Montserrat Thin"/>
              </a:rPr>
              <a:t>}</a:t>
            </a:r>
            <a:r>
              <a:rPr lang="en" sz="22500">
                <a:solidFill>
                  <a:srgbClr val="FFFFFF"/>
                </a:solidFill>
                <a:latin typeface="Montserrat Thin"/>
                <a:ea typeface="Montserrat Thin"/>
                <a:cs typeface="Montserrat Thin"/>
                <a:sym typeface="Montserrat Thin"/>
              </a:rPr>
              <a:t>    </a:t>
            </a:r>
            <a:r>
              <a:rPr lang="en" sz="25600">
                <a:solidFill>
                  <a:srgbClr val="FFFFFF"/>
                </a:solidFill>
                <a:latin typeface="Montserrat Thin"/>
                <a:ea typeface="Montserrat Thin"/>
                <a:cs typeface="Montserrat Thin"/>
                <a:sym typeface="Montserrat Thin"/>
              </a:rPr>
              <a:t>}</a:t>
            </a:r>
            <a:endParaRPr sz="25600">
              <a:solidFill>
                <a:srgbClr val="FFFFFF"/>
              </a:solidFill>
              <a:latin typeface="Montserrat Thin"/>
              <a:ea typeface="Montserrat Thin"/>
              <a:cs typeface="Montserrat Thin"/>
              <a:sym typeface="Montserrat Thin"/>
            </a:endParaRPr>
          </a:p>
        </p:txBody>
      </p:sp>
      <p:pic>
        <p:nvPicPr>
          <p:cNvPr id="220" name="Google Shape;220;p38"/>
          <p:cNvPicPr preferRelativeResize="0"/>
          <p:nvPr/>
        </p:nvPicPr>
        <p:blipFill>
          <a:blip r:embed="rId3">
            <a:alphaModFix/>
          </a:blip>
          <a:stretch>
            <a:fillRect/>
          </a:stretch>
        </p:blipFill>
        <p:spPr>
          <a:xfrm>
            <a:off x="4089550" y="700150"/>
            <a:ext cx="964900" cy="964900"/>
          </a:xfrm>
          <a:prstGeom prst="rect">
            <a:avLst/>
          </a:prstGeom>
          <a:noFill/>
          <a:ln>
            <a:noFill/>
          </a:ln>
        </p:spPr>
      </p:pic>
      <p:pic>
        <p:nvPicPr>
          <p:cNvPr id="221" name="Google Shape;221;p38"/>
          <p:cNvPicPr preferRelativeResize="0"/>
          <p:nvPr/>
        </p:nvPicPr>
        <p:blipFill>
          <a:blip r:embed="rId4">
            <a:alphaModFix/>
          </a:blip>
          <a:stretch>
            <a:fillRect/>
          </a:stretch>
        </p:blipFill>
        <p:spPr>
          <a:xfrm>
            <a:off x="4089550" y="2782350"/>
            <a:ext cx="964900" cy="964900"/>
          </a:xfrm>
          <a:prstGeom prst="rect">
            <a:avLst/>
          </a:prstGeom>
          <a:noFill/>
          <a:ln>
            <a:noFill/>
          </a:ln>
        </p:spPr>
      </p:pic>
      <p:pic>
        <p:nvPicPr>
          <p:cNvPr id="222" name="Google Shape;222;p38"/>
          <p:cNvPicPr preferRelativeResize="0"/>
          <p:nvPr/>
        </p:nvPicPr>
        <p:blipFill>
          <a:blip r:embed="rId5">
            <a:alphaModFix/>
          </a:blip>
          <a:stretch>
            <a:fillRect/>
          </a:stretch>
        </p:blipFill>
        <p:spPr>
          <a:xfrm>
            <a:off x="4089550" y="1741250"/>
            <a:ext cx="964900" cy="964900"/>
          </a:xfrm>
          <a:prstGeom prst="rect">
            <a:avLst/>
          </a:prstGeom>
          <a:noFill/>
          <a:ln>
            <a:noFill/>
          </a:ln>
        </p:spPr>
      </p:pic>
      <p:pic>
        <p:nvPicPr>
          <p:cNvPr id="223" name="Google Shape;223;p38"/>
          <p:cNvPicPr preferRelativeResize="0"/>
          <p:nvPr/>
        </p:nvPicPr>
        <p:blipFill>
          <a:blip r:embed="rId6">
            <a:alphaModFix/>
          </a:blip>
          <a:stretch>
            <a:fillRect/>
          </a:stretch>
        </p:blipFill>
        <p:spPr>
          <a:xfrm>
            <a:off x="4089550" y="3823450"/>
            <a:ext cx="964900" cy="964900"/>
          </a:xfrm>
          <a:prstGeom prst="rect">
            <a:avLst/>
          </a:prstGeom>
          <a:noFill/>
          <a:ln>
            <a:noFill/>
          </a:ln>
        </p:spPr>
      </p:pic>
      <p:pic>
        <p:nvPicPr>
          <p:cNvPr id="224" name="Google Shape;224;p38"/>
          <p:cNvPicPr preferRelativeResize="0"/>
          <p:nvPr/>
        </p:nvPicPr>
        <p:blipFill>
          <a:blip r:embed="rId7">
            <a:alphaModFix/>
          </a:blip>
          <a:stretch>
            <a:fillRect/>
          </a:stretch>
        </p:blipFill>
        <p:spPr>
          <a:xfrm>
            <a:off x="7967725" y="3823450"/>
            <a:ext cx="964900" cy="964900"/>
          </a:xfrm>
          <a:prstGeom prst="rect">
            <a:avLst/>
          </a:prstGeom>
          <a:noFill/>
          <a:ln>
            <a:noFill/>
          </a:ln>
        </p:spPr>
      </p:pic>
      <p:pic>
        <p:nvPicPr>
          <p:cNvPr id="225" name="Google Shape;225;p38"/>
          <p:cNvPicPr preferRelativeResize="0"/>
          <p:nvPr/>
        </p:nvPicPr>
        <p:blipFill>
          <a:blip r:embed="rId8">
            <a:alphaModFix/>
          </a:blip>
          <a:stretch>
            <a:fillRect/>
          </a:stretch>
        </p:blipFill>
        <p:spPr>
          <a:xfrm>
            <a:off x="7967725" y="1741250"/>
            <a:ext cx="964900" cy="964900"/>
          </a:xfrm>
          <a:prstGeom prst="rect">
            <a:avLst/>
          </a:prstGeom>
          <a:noFill/>
          <a:ln>
            <a:noFill/>
          </a:ln>
        </p:spPr>
      </p:pic>
      <p:pic>
        <p:nvPicPr>
          <p:cNvPr id="226" name="Google Shape;226;p38"/>
          <p:cNvPicPr preferRelativeResize="0"/>
          <p:nvPr/>
        </p:nvPicPr>
        <p:blipFill>
          <a:blip r:embed="rId9">
            <a:alphaModFix/>
          </a:blip>
          <a:stretch>
            <a:fillRect/>
          </a:stretch>
        </p:blipFill>
        <p:spPr>
          <a:xfrm>
            <a:off x="7967725" y="2782350"/>
            <a:ext cx="964900" cy="964900"/>
          </a:xfrm>
          <a:prstGeom prst="rect">
            <a:avLst/>
          </a:prstGeom>
          <a:noFill/>
          <a:ln>
            <a:noFill/>
          </a:ln>
        </p:spPr>
      </p:pic>
      <p:pic>
        <p:nvPicPr>
          <p:cNvPr id="227" name="Google Shape;227;p38"/>
          <p:cNvPicPr preferRelativeResize="0"/>
          <p:nvPr/>
        </p:nvPicPr>
        <p:blipFill>
          <a:blip r:embed="rId10">
            <a:alphaModFix/>
          </a:blip>
          <a:stretch>
            <a:fillRect/>
          </a:stretch>
        </p:blipFill>
        <p:spPr>
          <a:xfrm>
            <a:off x="7967725" y="700150"/>
            <a:ext cx="964900" cy="964900"/>
          </a:xfrm>
          <a:prstGeom prst="rect">
            <a:avLst/>
          </a:prstGeom>
          <a:noFill/>
          <a:ln>
            <a:noFill/>
          </a:ln>
        </p:spPr>
      </p:pic>
      <p:cxnSp>
        <p:nvCxnSpPr>
          <p:cNvPr id="228" name="Google Shape;228;p38"/>
          <p:cNvCxnSpPr/>
          <p:nvPr/>
        </p:nvCxnSpPr>
        <p:spPr>
          <a:xfrm>
            <a:off x="5223838" y="954000"/>
            <a:ext cx="2558400" cy="0"/>
          </a:xfrm>
          <a:prstGeom prst="straightConnector1">
            <a:avLst/>
          </a:prstGeom>
          <a:noFill/>
          <a:ln cap="flat" cmpd="sng" w="9525">
            <a:solidFill>
              <a:srgbClr val="FFFFFF"/>
            </a:solidFill>
            <a:prstDash val="solid"/>
            <a:round/>
            <a:headEnd len="med" w="med" type="none"/>
            <a:tailEnd len="med" w="med" type="triangle"/>
          </a:ln>
        </p:spPr>
      </p:cxnSp>
      <p:cxnSp>
        <p:nvCxnSpPr>
          <p:cNvPr id="229" name="Google Shape;229;p38"/>
          <p:cNvCxnSpPr/>
          <p:nvPr/>
        </p:nvCxnSpPr>
        <p:spPr>
          <a:xfrm rot="10800000">
            <a:off x="5223838" y="1411200"/>
            <a:ext cx="2558400" cy="0"/>
          </a:xfrm>
          <a:prstGeom prst="straightConnector1">
            <a:avLst/>
          </a:prstGeom>
          <a:noFill/>
          <a:ln cap="flat" cmpd="sng" w="9525">
            <a:solidFill>
              <a:srgbClr val="FFFFFF"/>
            </a:solidFill>
            <a:prstDash val="solid"/>
            <a:round/>
            <a:headEnd len="med" w="med" type="none"/>
            <a:tailEnd len="med" w="med" type="triangle"/>
          </a:ln>
        </p:spPr>
      </p:cxnSp>
      <p:pic>
        <p:nvPicPr>
          <p:cNvPr id="230" name="Google Shape;230;p38"/>
          <p:cNvPicPr preferRelativeResize="0"/>
          <p:nvPr/>
        </p:nvPicPr>
        <p:blipFill>
          <a:blip r:embed="rId11">
            <a:alphaModFix/>
          </a:blip>
          <a:stretch>
            <a:fillRect/>
          </a:stretch>
        </p:blipFill>
        <p:spPr>
          <a:xfrm>
            <a:off x="6007988" y="700150"/>
            <a:ext cx="964900" cy="964900"/>
          </a:xfrm>
          <a:prstGeom prst="rect">
            <a:avLst/>
          </a:prstGeom>
          <a:noFill/>
          <a:ln>
            <a:noFill/>
          </a:ln>
        </p:spPr>
      </p:pic>
      <p:sp>
        <p:nvSpPr>
          <p:cNvPr id="231" name="Google Shape;231;p38"/>
          <p:cNvSpPr txBox="1"/>
          <p:nvPr/>
        </p:nvSpPr>
        <p:spPr>
          <a:xfrm>
            <a:off x="2663100" y="152400"/>
            <a:ext cx="3817800" cy="46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800">
                <a:solidFill>
                  <a:srgbClr val="FFFFFF"/>
                </a:solidFill>
              </a:rPr>
              <a:t>Complete Software</a:t>
            </a:r>
            <a:r>
              <a:rPr lang="en" sz="1800">
                <a:solidFill>
                  <a:srgbClr val="FFFFFF"/>
                </a:solidFill>
              </a:rPr>
              <a:t> Architecture</a:t>
            </a:r>
            <a:endParaRPr>
              <a:solidFill>
                <a:srgbClr val="FFFFFF"/>
              </a:solidFill>
            </a:endParaRPr>
          </a:p>
        </p:txBody>
      </p:sp>
      <p:pic>
        <p:nvPicPr>
          <p:cNvPr id="232" name="Google Shape;232;p38"/>
          <p:cNvPicPr preferRelativeResize="0"/>
          <p:nvPr/>
        </p:nvPicPr>
        <p:blipFill>
          <a:blip r:embed="rId3">
            <a:alphaModFix/>
          </a:blip>
          <a:stretch>
            <a:fillRect/>
          </a:stretch>
        </p:blipFill>
        <p:spPr>
          <a:xfrm>
            <a:off x="230800" y="700150"/>
            <a:ext cx="964900" cy="964900"/>
          </a:xfrm>
          <a:prstGeom prst="rect">
            <a:avLst/>
          </a:prstGeom>
          <a:noFill/>
          <a:ln>
            <a:noFill/>
          </a:ln>
        </p:spPr>
      </p:pic>
      <p:pic>
        <p:nvPicPr>
          <p:cNvPr id="233" name="Google Shape;233;p38"/>
          <p:cNvPicPr preferRelativeResize="0"/>
          <p:nvPr/>
        </p:nvPicPr>
        <p:blipFill>
          <a:blip r:embed="rId4">
            <a:alphaModFix/>
          </a:blip>
          <a:stretch>
            <a:fillRect/>
          </a:stretch>
        </p:blipFill>
        <p:spPr>
          <a:xfrm>
            <a:off x="230800" y="2782350"/>
            <a:ext cx="964900" cy="964900"/>
          </a:xfrm>
          <a:prstGeom prst="rect">
            <a:avLst/>
          </a:prstGeom>
          <a:noFill/>
          <a:ln>
            <a:noFill/>
          </a:ln>
        </p:spPr>
      </p:pic>
      <p:pic>
        <p:nvPicPr>
          <p:cNvPr id="234" name="Google Shape;234;p38"/>
          <p:cNvPicPr preferRelativeResize="0"/>
          <p:nvPr/>
        </p:nvPicPr>
        <p:blipFill>
          <a:blip r:embed="rId5">
            <a:alphaModFix/>
          </a:blip>
          <a:stretch>
            <a:fillRect/>
          </a:stretch>
        </p:blipFill>
        <p:spPr>
          <a:xfrm>
            <a:off x="230800" y="1741250"/>
            <a:ext cx="964900" cy="964900"/>
          </a:xfrm>
          <a:prstGeom prst="rect">
            <a:avLst/>
          </a:prstGeom>
          <a:noFill/>
          <a:ln>
            <a:noFill/>
          </a:ln>
        </p:spPr>
      </p:pic>
      <p:pic>
        <p:nvPicPr>
          <p:cNvPr id="235" name="Google Shape;235;p38"/>
          <p:cNvPicPr preferRelativeResize="0"/>
          <p:nvPr/>
        </p:nvPicPr>
        <p:blipFill>
          <a:blip r:embed="rId6">
            <a:alphaModFix/>
          </a:blip>
          <a:stretch>
            <a:fillRect/>
          </a:stretch>
        </p:blipFill>
        <p:spPr>
          <a:xfrm>
            <a:off x="230800" y="3823450"/>
            <a:ext cx="964900" cy="964900"/>
          </a:xfrm>
          <a:prstGeom prst="rect">
            <a:avLst/>
          </a:prstGeom>
          <a:noFill/>
          <a:ln>
            <a:noFill/>
          </a:ln>
        </p:spPr>
      </p:pic>
      <p:cxnSp>
        <p:nvCxnSpPr>
          <p:cNvPr id="236" name="Google Shape;236;p38"/>
          <p:cNvCxnSpPr/>
          <p:nvPr/>
        </p:nvCxnSpPr>
        <p:spPr>
          <a:xfrm>
            <a:off x="1363425" y="920150"/>
            <a:ext cx="2558400" cy="0"/>
          </a:xfrm>
          <a:prstGeom prst="straightConnector1">
            <a:avLst/>
          </a:prstGeom>
          <a:noFill/>
          <a:ln cap="flat" cmpd="sng" w="9525">
            <a:solidFill>
              <a:srgbClr val="FFFFFF"/>
            </a:solidFill>
            <a:prstDash val="solid"/>
            <a:round/>
            <a:headEnd len="med" w="med" type="none"/>
            <a:tailEnd len="med" w="med" type="triangle"/>
          </a:ln>
        </p:spPr>
      </p:cxnSp>
      <p:cxnSp>
        <p:nvCxnSpPr>
          <p:cNvPr id="237" name="Google Shape;237;p38"/>
          <p:cNvCxnSpPr/>
          <p:nvPr/>
        </p:nvCxnSpPr>
        <p:spPr>
          <a:xfrm rot="10800000">
            <a:off x="1363425" y="1377350"/>
            <a:ext cx="2558400" cy="0"/>
          </a:xfrm>
          <a:prstGeom prst="straightConnector1">
            <a:avLst/>
          </a:prstGeom>
          <a:noFill/>
          <a:ln cap="flat" cmpd="sng" w="9525">
            <a:solidFill>
              <a:srgbClr val="FFFFFF"/>
            </a:solidFill>
            <a:prstDash val="solid"/>
            <a:round/>
            <a:headEnd len="med" w="med" type="none"/>
            <a:tailEnd len="med" w="med" type="triangle"/>
          </a:ln>
        </p:spPr>
      </p:cxnSp>
      <p:pic>
        <p:nvPicPr>
          <p:cNvPr id="238" name="Google Shape;238;p38"/>
          <p:cNvPicPr preferRelativeResize="0"/>
          <p:nvPr/>
        </p:nvPicPr>
        <p:blipFill>
          <a:blip r:embed="rId12">
            <a:alphaModFix/>
          </a:blip>
          <a:stretch>
            <a:fillRect/>
          </a:stretch>
        </p:blipFill>
        <p:spPr>
          <a:xfrm>
            <a:off x="2160163" y="700150"/>
            <a:ext cx="964900" cy="964900"/>
          </a:xfrm>
          <a:prstGeom prst="rect">
            <a:avLst/>
          </a:prstGeom>
          <a:noFill/>
          <a:ln>
            <a:noFill/>
          </a:ln>
        </p:spPr>
      </p:pic>
      <p:sp>
        <p:nvSpPr>
          <p:cNvPr id="239" name="Google Shape;239;p38"/>
          <p:cNvSpPr txBox="1"/>
          <p:nvPr/>
        </p:nvSpPr>
        <p:spPr>
          <a:xfrm>
            <a:off x="1989525" y="3018500"/>
            <a:ext cx="2715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FFFFFF"/>
                </a:solidFill>
              </a:rPr>
              <a:t>Logical Client</a:t>
            </a:r>
            <a:endParaRPr sz="2000">
              <a:solidFill>
                <a:srgbClr val="FFFFFF"/>
              </a:solidFill>
            </a:endParaRPr>
          </a:p>
        </p:txBody>
      </p:sp>
      <p:sp>
        <p:nvSpPr>
          <p:cNvPr id="240" name="Google Shape;240;p38"/>
          <p:cNvSpPr txBox="1"/>
          <p:nvPr/>
        </p:nvSpPr>
        <p:spPr>
          <a:xfrm>
            <a:off x="5823925" y="3018500"/>
            <a:ext cx="2715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FFFFFF"/>
                </a:solidFill>
              </a:rPr>
              <a:t>Logical Server</a:t>
            </a:r>
            <a:endParaRPr sz="20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Multiplayer Support (Continued)</a:t>
            </a:r>
            <a:endParaRPr/>
          </a:p>
        </p:txBody>
      </p:sp>
      <p:sp>
        <p:nvSpPr>
          <p:cNvPr id="246" name="Google Shape;246;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You already saw how we synchronize data between the logical server and EBPP, but another challenge we faced in engineering this mod was synchronizing data between the logical client and the logical server.</a:t>
            </a:r>
            <a:endParaRPr/>
          </a:p>
          <a:p>
            <a:pPr indent="0" lvl="0" marL="0" rtl="0" algn="l">
              <a:spcBef>
                <a:spcPts val="1200"/>
              </a:spcBef>
              <a:spcAft>
                <a:spcPts val="0"/>
              </a:spcAft>
              <a:buNone/>
            </a:pPr>
            <a:r>
              <a:rPr lang="en"/>
              <a:t>The native Minecraft networking code uses a TCP socket to synchronize data between the client and the server. We were able to easily leverage existing Minecraft code to enable the logical server to send updates to the logical client.</a:t>
            </a:r>
            <a:endParaRPr/>
          </a:p>
          <a:p>
            <a:pPr indent="0" lvl="0" marL="0" rtl="0" algn="l">
              <a:spcBef>
                <a:spcPts val="1200"/>
              </a:spcBef>
              <a:spcAft>
                <a:spcPts val="1200"/>
              </a:spcAft>
              <a:buNone/>
            </a:pPr>
            <a:r>
              <a:rPr lang="en"/>
              <a:t>Sending updates from the logical client to the logical server was a different story. We weren’t able to utilize native code and had to design another network communication protocol for this purpose.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2800"/>
              <a:t>Client → Server Networking</a:t>
            </a:r>
            <a:endParaRPr sz="2800"/>
          </a:p>
        </p:txBody>
      </p:sp>
      <p:sp>
        <p:nvSpPr>
          <p:cNvPr id="252" name="Google Shape;252;p40"/>
          <p:cNvSpPr txBox="1"/>
          <p:nvPr>
            <p:ph idx="1" type="body"/>
          </p:nvPr>
        </p:nvSpPr>
        <p:spPr>
          <a:xfrm>
            <a:off x="311700" y="1389600"/>
            <a:ext cx="2808000" cy="3179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1200"/>
              </a:spcAft>
              <a:buNone/>
            </a:pPr>
            <a:r>
              <a:rPr lang="en" sz="2000"/>
              <a:t>This protocol was necessary for sending updates from the client GUI to the server. Since the data needed to do this was highly regular, we decided to use raw bytes format for maximum speed of encoding and decoding.</a:t>
            </a:r>
            <a:endParaRPr sz="2000"/>
          </a:p>
        </p:txBody>
      </p:sp>
      <p:pic>
        <p:nvPicPr>
          <p:cNvPr id="253" name="Google Shape;253;p40"/>
          <p:cNvPicPr preferRelativeResize="0"/>
          <p:nvPr/>
        </p:nvPicPr>
        <p:blipFill>
          <a:blip r:embed="rId3">
            <a:alphaModFix/>
          </a:blip>
          <a:stretch>
            <a:fillRect/>
          </a:stretch>
        </p:blipFill>
        <p:spPr>
          <a:xfrm>
            <a:off x="2908950" y="1207837"/>
            <a:ext cx="6235046" cy="27278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Requirement 4: Free and Open Source</a:t>
            </a:r>
            <a:endParaRPr/>
          </a:p>
        </p:txBody>
      </p:sp>
      <p:sp>
        <p:nvSpPr>
          <p:cNvPr id="259" name="Google Shape;259;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want Electric Blocks to be as accessible as possible to readily equip educators regardless of location or economic status. This is made possible by making Electric Blocks free to use.</a:t>
            </a:r>
            <a:endParaRPr/>
          </a:p>
          <a:p>
            <a:pPr indent="0" lvl="0" marL="0" rtl="0" algn="l">
              <a:spcBef>
                <a:spcPts val="1200"/>
              </a:spcBef>
              <a:spcAft>
                <a:spcPts val="1200"/>
              </a:spcAft>
              <a:buNone/>
            </a:pPr>
            <a:r>
              <a:rPr lang="en"/>
              <a:t>Electric Blocks is also open source under the terms of GPL version 3. This license permits, anyone who wishes to view or modify the code to do so, and will aid in preventing project stagnation. GPL was chosen specifically with education and freedom in mind, to ensure that Electric Blocks will always remain free and open source.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Electric Blocks is useful for conducting a power-flow study: a numerical analysis looking at the electric flow of power in a system.</a:t>
            </a:r>
            <a:endParaRPr/>
          </a:p>
          <a:p>
            <a:pPr indent="0" lvl="0" marL="0" rtl="0" algn="l">
              <a:spcBef>
                <a:spcPts val="1200"/>
              </a:spcBef>
              <a:spcAft>
                <a:spcPts val="0"/>
              </a:spcAft>
              <a:buNone/>
            </a:pPr>
            <a:r>
              <a:rPr lang="en"/>
              <a:t>Electric Blocks enables the user to design and model power grids, which are interconnected networks that deliver electric power from producers to consumers. Using our mod, power-flow data is computed and results are displayed in-game.</a:t>
            </a:r>
            <a:endParaRPr/>
          </a:p>
          <a:p>
            <a:pPr indent="0" lvl="0" marL="0" rtl="0" algn="l">
              <a:spcBef>
                <a:spcPts val="1200"/>
              </a:spcBef>
              <a:spcAft>
                <a:spcPts val="1200"/>
              </a:spcAft>
              <a:buNone/>
            </a:pPr>
            <a:r>
              <a:rPr lang="en"/>
              <a:t>Minecraft is the most popular game in the world, with </a:t>
            </a:r>
            <a:r>
              <a:rPr lang="en"/>
              <a:t>o</a:t>
            </a:r>
            <a:r>
              <a:rPr lang="en"/>
              <a:t>ver 100 million monthly active players, and can be modded. Minecraft presents a great environment for the goals we aim to achieve with Electric Blocks.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2"/>
          <p:cNvSpPr txBox="1"/>
          <p:nvPr>
            <p:ph type="title"/>
          </p:nvPr>
        </p:nvSpPr>
        <p:spPr>
          <a:xfrm>
            <a:off x="311700" y="555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Design Validation Approach</a:t>
            </a:r>
            <a:endParaRPr/>
          </a:p>
        </p:txBody>
      </p:sp>
      <p:sp>
        <p:nvSpPr>
          <p:cNvPr id="265" name="Google Shape;265;p42"/>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have already begun some basic testing by constructing example networks in PandaPower and verifying that the results match the expected output.</a:t>
            </a:r>
            <a:endParaRPr/>
          </a:p>
          <a:p>
            <a:pPr indent="0" lvl="0" marL="0" rtl="0" algn="l">
              <a:spcBef>
                <a:spcPts val="1200"/>
              </a:spcBef>
              <a:spcAft>
                <a:spcPts val="0"/>
              </a:spcAft>
              <a:buNone/>
            </a:pPr>
            <a:r>
              <a:rPr lang="en"/>
              <a:t>We have also already tested multiplayer functionality using a dedicated server with multiple players and were successful.</a:t>
            </a:r>
            <a:endParaRPr/>
          </a:p>
          <a:p>
            <a:pPr indent="0" lvl="0" marL="0" rtl="0" algn="l">
              <a:spcBef>
                <a:spcPts val="1200"/>
              </a:spcBef>
              <a:spcAft>
                <a:spcPts val="1200"/>
              </a:spcAft>
              <a:buNone/>
            </a:pPr>
            <a:r>
              <a:rPr lang="en"/>
              <a:t>We plan to ramp up and expand testing as we implement more blocks and reach the end of our project.</a:t>
            </a:r>
            <a:endParaRPr/>
          </a:p>
        </p:txBody>
      </p:sp>
      <p:pic>
        <p:nvPicPr>
          <p:cNvPr id="266" name="Google Shape;266;p42"/>
          <p:cNvPicPr preferRelativeResize="0"/>
          <p:nvPr/>
        </p:nvPicPr>
        <p:blipFill>
          <a:blip r:embed="rId3">
            <a:alphaModFix/>
          </a:blip>
          <a:stretch>
            <a:fillRect/>
          </a:stretch>
        </p:blipFill>
        <p:spPr>
          <a:xfrm>
            <a:off x="4136725" y="801038"/>
            <a:ext cx="4274649" cy="35414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First Semester Schedule</a:t>
            </a:r>
            <a:endParaRPr/>
          </a:p>
        </p:txBody>
      </p:sp>
      <p:pic>
        <p:nvPicPr>
          <p:cNvPr id="272" name="Google Shape;272;p43"/>
          <p:cNvPicPr preferRelativeResize="0"/>
          <p:nvPr/>
        </p:nvPicPr>
        <p:blipFill>
          <a:blip r:embed="rId3">
            <a:alphaModFix/>
          </a:blip>
          <a:stretch>
            <a:fillRect/>
          </a:stretch>
        </p:blipFill>
        <p:spPr>
          <a:xfrm>
            <a:off x="493038" y="1017725"/>
            <a:ext cx="8157922" cy="38209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Second Semester Schedule</a:t>
            </a:r>
            <a:endParaRPr/>
          </a:p>
        </p:txBody>
      </p:sp>
      <p:pic>
        <p:nvPicPr>
          <p:cNvPr id="278" name="Google Shape;278;p44"/>
          <p:cNvPicPr preferRelativeResize="0"/>
          <p:nvPr/>
        </p:nvPicPr>
        <p:blipFill>
          <a:blip r:embed="rId3">
            <a:alphaModFix/>
          </a:blip>
          <a:stretch>
            <a:fillRect/>
          </a:stretch>
        </p:blipFill>
        <p:spPr>
          <a:xfrm>
            <a:off x="2788323" y="1017725"/>
            <a:ext cx="6022552" cy="3614224"/>
          </a:xfrm>
          <a:prstGeom prst="rect">
            <a:avLst/>
          </a:prstGeom>
          <a:noFill/>
          <a:ln>
            <a:noFill/>
          </a:ln>
        </p:spPr>
      </p:pic>
      <p:pic>
        <p:nvPicPr>
          <p:cNvPr id="279" name="Google Shape;279;p44"/>
          <p:cNvPicPr preferRelativeResize="0"/>
          <p:nvPr/>
        </p:nvPicPr>
        <p:blipFill>
          <a:blip r:embed="rId4">
            <a:alphaModFix/>
          </a:blip>
          <a:stretch>
            <a:fillRect/>
          </a:stretch>
        </p:blipFill>
        <p:spPr>
          <a:xfrm>
            <a:off x="333125" y="1017725"/>
            <a:ext cx="2455201" cy="361422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Schedule Analysis</a:t>
            </a:r>
            <a:endParaRPr/>
          </a:p>
        </p:txBody>
      </p:sp>
      <p:sp>
        <p:nvSpPr>
          <p:cNvPr id="285" name="Google Shape;285;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We overestimated the time required to complete the tasks during the first semester schedule and we underestimated the time required to complete the tasks during the second semester schedule.</a:t>
            </a:r>
            <a:endParaRPr/>
          </a:p>
          <a:p>
            <a:pPr indent="-342900" lvl="0" marL="457200" rtl="0" algn="l">
              <a:spcBef>
                <a:spcPts val="0"/>
              </a:spcBef>
              <a:spcAft>
                <a:spcPts val="0"/>
              </a:spcAft>
              <a:buSzPts val="1800"/>
              <a:buChar char="●"/>
            </a:pPr>
            <a:r>
              <a:rPr lang="en"/>
              <a:t>This incorrect estimation was primarily due to a documentation risk that we were unaware of. The Forge documentation is</a:t>
            </a:r>
            <a:r>
              <a:rPr lang="en"/>
              <a:t> incomplete, rarely updated, and largely non-existent for much of the project.</a:t>
            </a:r>
            <a:endParaRPr/>
          </a:p>
          <a:p>
            <a:pPr indent="-342900" lvl="0" marL="457200" rtl="0" algn="l">
              <a:spcBef>
                <a:spcPts val="0"/>
              </a:spcBef>
              <a:spcAft>
                <a:spcPts val="0"/>
              </a:spcAft>
              <a:buSzPts val="1800"/>
              <a:buChar char="●"/>
            </a:pPr>
            <a:r>
              <a:rPr lang="en"/>
              <a:t>To correct for this, we are removing custom asset models, custom blocks, and redstone integration entirely from our project scope and will be focusing on implementing the remaining blocks (storage, switches, standalone buses, etc.) as well as asymmetric three phase power.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Budget</a:t>
            </a:r>
            <a:endParaRPr/>
          </a:p>
        </p:txBody>
      </p:sp>
      <p:sp>
        <p:nvSpPr>
          <p:cNvPr id="291" name="Google Shape;291;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product did not have any budget allocated to it. We mentioned in our “Product Requirements” document that a VPS server could be useful for testing multiplayer functionality, but we were able to perform this testing locally on our own machines.</a:t>
            </a:r>
            <a:endParaRPr/>
          </a:p>
          <a:p>
            <a:pPr indent="0" lvl="0" marL="0" rtl="0" algn="l">
              <a:spcBef>
                <a:spcPts val="1200"/>
              </a:spcBef>
              <a:spcAft>
                <a:spcPts val="1200"/>
              </a:spcAft>
              <a:buNone/>
            </a:pPr>
            <a:r>
              <a:rPr lang="en"/>
              <a:t>This project has not had any explicit costs other than our own development time so we’ve managed to stay within our budget of $0.00 and anticipate that we will continue to meet this requirement for the remainder of the project.</a:t>
            </a:r>
            <a:endParaRPr/>
          </a:p>
        </p:txBody>
      </p:sp>
      <p:pic>
        <p:nvPicPr>
          <p:cNvPr id="292" name="Google Shape;292;p46"/>
          <p:cNvPicPr preferRelativeResize="0"/>
          <p:nvPr/>
        </p:nvPicPr>
        <p:blipFill>
          <a:blip r:embed="rId3">
            <a:alphaModFix/>
          </a:blip>
          <a:stretch>
            <a:fillRect/>
          </a:stretch>
        </p:blipFill>
        <p:spPr>
          <a:xfrm>
            <a:off x="3930358" y="3715973"/>
            <a:ext cx="1141907" cy="1141903"/>
          </a:xfrm>
          <a:prstGeom prst="rect">
            <a:avLst/>
          </a:prstGeom>
          <a:noFill/>
          <a:ln>
            <a:noFill/>
          </a:ln>
        </p:spPr>
      </p:pic>
      <p:sp>
        <p:nvSpPr>
          <p:cNvPr id="293" name="Google Shape;293;p46"/>
          <p:cNvSpPr txBox="1"/>
          <p:nvPr/>
        </p:nvSpPr>
        <p:spPr>
          <a:xfrm>
            <a:off x="3950275" y="3471525"/>
            <a:ext cx="1142100" cy="126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rgbClr val="FF0000"/>
                </a:solidFill>
              </a:rPr>
              <a:t>X</a:t>
            </a:r>
            <a:endParaRPr sz="9600">
              <a:solidFill>
                <a:srgbClr val="FF0000"/>
              </a:solidFill>
            </a:endParaRPr>
          </a:p>
        </p:txBody>
      </p:sp>
      <p:pic>
        <p:nvPicPr>
          <p:cNvPr id="294" name="Google Shape;294;p46"/>
          <p:cNvPicPr preferRelativeResize="0"/>
          <p:nvPr/>
        </p:nvPicPr>
        <p:blipFill>
          <a:blip r:embed="rId4">
            <a:alphaModFix/>
          </a:blip>
          <a:stretch>
            <a:fillRect/>
          </a:stretch>
        </p:blipFill>
        <p:spPr>
          <a:xfrm>
            <a:off x="2426838" y="3880227"/>
            <a:ext cx="1220063" cy="813375"/>
          </a:xfrm>
          <a:prstGeom prst="rect">
            <a:avLst/>
          </a:prstGeom>
          <a:noFill/>
          <a:ln>
            <a:noFill/>
          </a:ln>
        </p:spPr>
      </p:pic>
      <p:pic>
        <p:nvPicPr>
          <p:cNvPr id="295" name="Google Shape;295;p46"/>
          <p:cNvPicPr preferRelativeResize="0"/>
          <p:nvPr/>
        </p:nvPicPr>
        <p:blipFill>
          <a:blip r:embed="rId5">
            <a:alphaModFix/>
          </a:blip>
          <a:stretch>
            <a:fillRect/>
          </a:stretch>
        </p:blipFill>
        <p:spPr>
          <a:xfrm>
            <a:off x="5395750" y="4004999"/>
            <a:ext cx="1361439" cy="56386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Risks</a:t>
            </a:r>
            <a:endParaRPr/>
          </a:p>
        </p:txBody>
      </p:sp>
      <p:sp>
        <p:nvSpPr>
          <p:cNvPr id="301" name="Google Shape;301;p4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Our team had originally identified 3 main risks that could affect this project:</a:t>
            </a:r>
            <a:endParaRPr/>
          </a:p>
          <a:p>
            <a:pPr indent="-342900" lvl="0" marL="457200" rtl="0" algn="l">
              <a:spcBef>
                <a:spcPts val="1200"/>
              </a:spcBef>
              <a:spcAft>
                <a:spcPts val="0"/>
              </a:spcAft>
              <a:buSzPts val="1800"/>
              <a:buAutoNum type="arabicPeriod"/>
            </a:pPr>
            <a:r>
              <a:rPr lang="en"/>
              <a:t>Legal risk since our project relies heavily on proprietary code from Minecraft.</a:t>
            </a:r>
            <a:endParaRPr/>
          </a:p>
          <a:p>
            <a:pPr indent="-342900" lvl="0" marL="457200" rtl="0" algn="l">
              <a:spcBef>
                <a:spcPts val="0"/>
              </a:spcBef>
              <a:spcAft>
                <a:spcPts val="0"/>
              </a:spcAft>
              <a:buSzPts val="1800"/>
              <a:buAutoNum type="arabicPeriod"/>
            </a:pPr>
            <a:r>
              <a:rPr lang="en"/>
              <a:t>Upstream risk due to possibility of breaking changes in APIs</a:t>
            </a:r>
            <a:endParaRPr/>
          </a:p>
          <a:p>
            <a:pPr indent="-342900" lvl="0" marL="457200" rtl="0" algn="l">
              <a:spcBef>
                <a:spcPts val="0"/>
              </a:spcBef>
              <a:spcAft>
                <a:spcPts val="0"/>
              </a:spcAft>
              <a:buSzPts val="1800"/>
              <a:buAutoNum type="arabicPeriod"/>
            </a:pPr>
            <a:r>
              <a:rPr lang="en"/>
              <a:t>Project management and scheduling risk.</a:t>
            </a:r>
            <a:endParaRPr/>
          </a:p>
          <a:p>
            <a:pPr indent="0" lvl="0" marL="0" rtl="0" algn="l">
              <a:spcBef>
                <a:spcPts val="1200"/>
              </a:spcBef>
              <a:spcAft>
                <a:spcPts val="0"/>
              </a:spcAft>
              <a:buNone/>
            </a:pPr>
            <a:r>
              <a:rPr lang="en"/>
              <a:t>Our risk analysis has proved to be correct on risks 1 and 2, but as we discussed on our schedule analysis slide, we did face an unknown documentation risk that impacted us.</a:t>
            </a:r>
            <a:endParaRPr/>
          </a:p>
          <a:p>
            <a:pPr indent="0" lvl="0" marL="0" rtl="0" algn="l">
              <a:spcBef>
                <a:spcPts val="1200"/>
              </a:spcBef>
              <a:spcAft>
                <a:spcPts val="1200"/>
              </a:spcAft>
              <a:buNone/>
            </a:pPr>
            <a:r>
              <a:rPr lang="en"/>
              <a:t>Fortunately, we identified this issue and have adjusted our project scope accordingly. We are confident that we will still meet all product requirements.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a:p>
        </p:txBody>
      </p:sp>
      <p:sp>
        <p:nvSpPr>
          <p:cNvPr id="307" name="Google Shape;307;p4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This project was very complex and required:</a:t>
            </a:r>
            <a:endParaRPr/>
          </a:p>
          <a:p>
            <a:pPr indent="-317500" lvl="0" marL="457200" rtl="0" algn="l">
              <a:spcBef>
                <a:spcPts val="1200"/>
              </a:spcBef>
              <a:spcAft>
                <a:spcPts val="0"/>
              </a:spcAft>
              <a:buSzPts val="1400"/>
              <a:buChar char="●"/>
            </a:pPr>
            <a:r>
              <a:rPr lang="en"/>
              <a:t>3 Coordinating Programs</a:t>
            </a:r>
            <a:endParaRPr/>
          </a:p>
          <a:p>
            <a:pPr indent="-317500" lvl="0" marL="457200" rtl="0" algn="l">
              <a:spcBef>
                <a:spcPts val="0"/>
              </a:spcBef>
              <a:spcAft>
                <a:spcPts val="0"/>
              </a:spcAft>
              <a:buSzPts val="1400"/>
              <a:buChar char="●"/>
            </a:pPr>
            <a:r>
              <a:rPr lang="en"/>
              <a:t>2 Programming Languages</a:t>
            </a:r>
            <a:endParaRPr/>
          </a:p>
          <a:p>
            <a:pPr indent="-317500" lvl="0" marL="457200" rtl="0" algn="l">
              <a:spcBef>
                <a:spcPts val="0"/>
              </a:spcBef>
              <a:spcAft>
                <a:spcPts val="0"/>
              </a:spcAft>
              <a:buSzPts val="1400"/>
              <a:buChar char="●"/>
            </a:pPr>
            <a:r>
              <a:rPr lang="en"/>
              <a:t>3 Application Programming Interfaces</a:t>
            </a:r>
            <a:endParaRPr/>
          </a:p>
          <a:p>
            <a:pPr indent="-317500" lvl="0" marL="457200" rtl="0" algn="l">
              <a:spcBef>
                <a:spcPts val="0"/>
              </a:spcBef>
              <a:spcAft>
                <a:spcPts val="0"/>
              </a:spcAft>
              <a:buSzPts val="1400"/>
              <a:buChar char="●"/>
            </a:pPr>
            <a:r>
              <a:rPr lang="en"/>
              <a:t>2 Network Communication Protocols</a:t>
            </a:r>
            <a:endParaRPr/>
          </a:p>
          <a:p>
            <a:pPr indent="-317500" lvl="0" marL="457200" rtl="0" algn="l">
              <a:spcBef>
                <a:spcPts val="0"/>
              </a:spcBef>
              <a:spcAft>
                <a:spcPts val="0"/>
              </a:spcAft>
              <a:buSzPts val="1400"/>
              <a:buChar char="●"/>
            </a:pPr>
            <a:r>
              <a:rPr lang="en"/>
              <a:t>11,000+ Line Changes (78 per day </a:t>
            </a:r>
            <a:r>
              <a:rPr lang="en"/>
              <a:t>😲!</a:t>
            </a:r>
            <a:r>
              <a:rPr lang="en"/>
              <a:t>)</a:t>
            </a:r>
            <a:endParaRPr/>
          </a:p>
          <a:p>
            <a:pPr indent="-317500" lvl="0" marL="457200" rtl="0" algn="l">
              <a:spcBef>
                <a:spcPts val="0"/>
              </a:spcBef>
              <a:spcAft>
                <a:spcPts val="0"/>
              </a:spcAft>
              <a:buSzPts val="1400"/>
              <a:buChar char="●"/>
            </a:pPr>
            <a:r>
              <a:rPr lang="en"/>
              <a:t>123 Git Commits</a:t>
            </a:r>
            <a:endParaRPr/>
          </a:p>
          <a:p>
            <a:pPr indent="0" lvl="0" marL="0" rtl="0" algn="l">
              <a:spcBef>
                <a:spcPts val="1200"/>
              </a:spcBef>
              <a:spcAft>
                <a:spcPts val="0"/>
              </a:spcAft>
              <a:buNone/>
            </a:pPr>
            <a:r>
              <a:rPr lang="en"/>
              <a:t>Our design meets the requirements despite:</a:t>
            </a:r>
            <a:endParaRPr/>
          </a:p>
          <a:p>
            <a:pPr indent="-317500" lvl="0" marL="457200" rtl="0" algn="l">
              <a:spcBef>
                <a:spcPts val="1200"/>
              </a:spcBef>
              <a:spcAft>
                <a:spcPts val="0"/>
              </a:spcAft>
              <a:buSzPts val="1400"/>
              <a:buChar char="●"/>
            </a:pPr>
            <a:r>
              <a:rPr lang="en"/>
              <a:t>2 Team Members</a:t>
            </a:r>
            <a:endParaRPr/>
          </a:p>
          <a:p>
            <a:pPr indent="-317500" lvl="0" marL="457200" rtl="0" algn="l">
              <a:spcBef>
                <a:spcPts val="0"/>
              </a:spcBef>
              <a:spcAft>
                <a:spcPts val="0"/>
              </a:spcAft>
              <a:buSzPts val="1400"/>
              <a:buChar char="●"/>
            </a:pPr>
            <a:r>
              <a:rPr lang="en"/>
              <a:t>0 EE or Power Engineering Experience</a:t>
            </a:r>
            <a:endParaRPr/>
          </a:p>
          <a:p>
            <a:pPr indent="-317500" lvl="0" marL="457200" rtl="0" algn="l">
              <a:spcBef>
                <a:spcPts val="0"/>
              </a:spcBef>
              <a:spcAft>
                <a:spcPts val="0"/>
              </a:spcAft>
              <a:buSzPts val="1400"/>
              <a:buChar char="●"/>
            </a:pPr>
            <a:r>
              <a:rPr lang="en"/>
              <a:t>0 Budget</a:t>
            </a:r>
            <a:endParaRPr/>
          </a:p>
        </p:txBody>
      </p:sp>
      <p:pic>
        <p:nvPicPr>
          <p:cNvPr id="308" name="Google Shape;308;p48"/>
          <p:cNvPicPr preferRelativeResize="0"/>
          <p:nvPr/>
        </p:nvPicPr>
        <p:blipFill>
          <a:blip r:embed="rId3">
            <a:alphaModFix/>
          </a:blip>
          <a:stretch>
            <a:fillRect/>
          </a:stretch>
        </p:blipFill>
        <p:spPr>
          <a:xfrm>
            <a:off x="4933450" y="1152475"/>
            <a:ext cx="964900" cy="964900"/>
          </a:xfrm>
          <a:prstGeom prst="rect">
            <a:avLst/>
          </a:prstGeom>
          <a:noFill/>
          <a:ln>
            <a:noFill/>
          </a:ln>
        </p:spPr>
      </p:pic>
      <p:pic>
        <p:nvPicPr>
          <p:cNvPr id="309" name="Google Shape;309;p48"/>
          <p:cNvPicPr preferRelativeResize="0"/>
          <p:nvPr/>
        </p:nvPicPr>
        <p:blipFill>
          <a:blip r:embed="rId4">
            <a:alphaModFix/>
          </a:blip>
          <a:stretch>
            <a:fillRect/>
          </a:stretch>
        </p:blipFill>
        <p:spPr>
          <a:xfrm>
            <a:off x="6190350" y="1152475"/>
            <a:ext cx="964900" cy="964900"/>
          </a:xfrm>
          <a:prstGeom prst="rect">
            <a:avLst/>
          </a:prstGeom>
          <a:noFill/>
          <a:ln>
            <a:noFill/>
          </a:ln>
        </p:spPr>
      </p:pic>
      <p:pic>
        <p:nvPicPr>
          <p:cNvPr id="310" name="Google Shape;310;p48"/>
          <p:cNvPicPr preferRelativeResize="0"/>
          <p:nvPr/>
        </p:nvPicPr>
        <p:blipFill>
          <a:blip r:embed="rId5">
            <a:alphaModFix/>
          </a:blip>
          <a:stretch>
            <a:fillRect/>
          </a:stretch>
        </p:blipFill>
        <p:spPr>
          <a:xfrm>
            <a:off x="7447250" y="1152475"/>
            <a:ext cx="964900" cy="964900"/>
          </a:xfrm>
          <a:prstGeom prst="rect">
            <a:avLst/>
          </a:prstGeom>
          <a:noFill/>
          <a:ln>
            <a:noFill/>
          </a:ln>
        </p:spPr>
      </p:pic>
      <p:pic>
        <p:nvPicPr>
          <p:cNvPr id="311" name="Google Shape;311;p48"/>
          <p:cNvPicPr preferRelativeResize="0"/>
          <p:nvPr/>
        </p:nvPicPr>
        <p:blipFill>
          <a:blip r:embed="rId6">
            <a:alphaModFix/>
          </a:blip>
          <a:stretch>
            <a:fillRect/>
          </a:stretch>
        </p:blipFill>
        <p:spPr>
          <a:xfrm>
            <a:off x="6848525" y="2331100"/>
            <a:ext cx="964900" cy="964900"/>
          </a:xfrm>
          <a:prstGeom prst="rect">
            <a:avLst/>
          </a:prstGeom>
          <a:noFill/>
          <a:ln>
            <a:noFill/>
          </a:ln>
        </p:spPr>
      </p:pic>
      <p:pic>
        <p:nvPicPr>
          <p:cNvPr id="312" name="Google Shape;312;p48"/>
          <p:cNvPicPr preferRelativeResize="0"/>
          <p:nvPr/>
        </p:nvPicPr>
        <p:blipFill>
          <a:blip r:embed="rId7">
            <a:alphaModFix/>
          </a:blip>
          <a:stretch>
            <a:fillRect/>
          </a:stretch>
        </p:blipFill>
        <p:spPr>
          <a:xfrm>
            <a:off x="5577175" y="2331100"/>
            <a:ext cx="964900" cy="964900"/>
          </a:xfrm>
          <a:prstGeom prst="rect">
            <a:avLst/>
          </a:prstGeom>
          <a:noFill/>
          <a:ln>
            <a:noFill/>
          </a:ln>
        </p:spPr>
      </p:pic>
      <p:pic>
        <p:nvPicPr>
          <p:cNvPr id="313" name="Google Shape;313;p48"/>
          <p:cNvPicPr preferRelativeResize="0"/>
          <p:nvPr/>
        </p:nvPicPr>
        <p:blipFill>
          <a:blip r:embed="rId8">
            <a:alphaModFix/>
          </a:blip>
          <a:stretch>
            <a:fillRect/>
          </a:stretch>
        </p:blipFill>
        <p:spPr>
          <a:xfrm>
            <a:off x="6848513" y="3509725"/>
            <a:ext cx="964900" cy="964900"/>
          </a:xfrm>
          <a:prstGeom prst="rect">
            <a:avLst/>
          </a:prstGeom>
          <a:noFill/>
          <a:ln>
            <a:noFill/>
          </a:ln>
        </p:spPr>
      </p:pic>
      <p:pic>
        <p:nvPicPr>
          <p:cNvPr id="314" name="Google Shape;314;p48"/>
          <p:cNvPicPr preferRelativeResize="0"/>
          <p:nvPr/>
        </p:nvPicPr>
        <p:blipFill>
          <a:blip r:embed="rId9">
            <a:alphaModFix/>
          </a:blip>
          <a:stretch>
            <a:fillRect/>
          </a:stretch>
        </p:blipFill>
        <p:spPr>
          <a:xfrm>
            <a:off x="5577163" y="3509725"/>
            <a:ext cx="964900" cy="9649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320" name="Google Shape;320;p4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For more info, visit:</a:t>
            </a:r>
            <a:endParaRPr/>
          </a:p>
          <a:p>
            <a:pPr indent="0" lvl="0" marL="0" rtl="0" algn="l">
              <a:spcBef>
                <a:spcPts val="1200"/>
              </a:spcBef>
              <a:spcAft>
                <a:spcPts val="0"/>
              </a:spcAft>
              <a:buNone/>
            </a:pPr>
            <a:r>
              <a:rPr lang="en"/>
              <a:t>Github: </a:t>
            </a:r>
            <a:r>
              <a:rPr lang="en" u="sng">
                <a:solidFill>
                  <a:schemeClr val="hlink"/>
                </a:solidFill>
                <a:hlinkClick r:id="rId3"/>
              </a:rPr>
              <a:t>https://github.com/ElectricBlocks</a:t>
            </a:r>
            <a:endParaRPr/>
          </a:p>
          <a:p>
            <a:pPr indent="0" lvl="0" marL="0" rtl="0" algn="l">
              <a:spcBef>
                <a:spcPts val="1200"/>
              </a:spcBef>
              <a:spcAft>
                <a:spcPts val="0"/>
              </a:spcAft>
              <a:buNone/>
            </a:pPr>
            <a:r>
              <a:rPr lang="en"/>
              <a:t>Website: </a:t>
            </a:r>
            <a:r>
              <a:rPr lang="en" u="sng">
                <a:solidFill>
                  <a:schemeClr val="hlink"/>
                </a:solidFill>
                <a:hlinkClick r:id="rId4"/>
              </a:rPr>
              <a:t>https://electricblocks.github.io</a:t>
            </a:r>
            <a:endParaRPr/>
          </a:p>
          <a:p>
            <a:pPr indent="0" lvl="0" marL="0" rtl="0" algn="l">
              <a:spcBef>
                <a:spcPts val="1200"/>
              </a:spcBef>
              <a:spcAft>
                <a:spcPts val="0"/>
              </a:spcAft>
              <a:buNone/>
            </a:pPr>
            <a:r>
              <a:rPr lang="en"/>
              <a:t>Wiki: </a:t>
            </a:r>
            <a:r>
              <a:rPr lang="en" sz="1700" u="sng">
                <a:solidFill>
                  <a:schemeClr val="hlink"/>
                </a:solidFill>
                <a:hlinkClick r:id="rId5"/>
              </a:rPr>
              <a:t>http://mindworks.shoutwiki.com/wiki/Electric_Power_Flow_Modeling_in_Minecraft</a:t>
            </a:r>
            <a:endParaRPr sz="1700"/>
          </a:p>
          <a:p>
            <a:pPr indent="0" lvl="0" marL="0" rtl="0" algn="l">
              <a:spcBef>
                <a:spcPts val="1200"/>
              </a:spcBef>
              <a:spcAft>
                <a:spcPts val="0"/>
              </a:spcAft>
              <a:buNone/>
            </a:pPr>
            <a:r>
              <a:rPr lang="en" sz="1700"/>
              <a:t>Special thanks to:</a:t>
            </a:r>
            <a:endParaRPr sz="1700"/>
          </a:p>
          <a:p>
            <a:pPr indent="-336550" lvl="0" marL="457200" rtl="0" algn="l">
              <a:spcBef>
                <a:spcPts val="1200"/>
              </a:spcBef>
              <a:spcAft>
                <a:spcPts val="0"/>
              </a:spcAft>
              <a:buSzPts val="1700"/>
              <a:buChar char="●"/>
            </a:pPr>
            <a:r>
              <a:rPr lang="en" sz="1700"/>
              <a:t>Professor Daniel Conte de Leon - Project Sponsor</a:t>
            </a:r>
            <a:endParaRPr sz="1700"/>
          </a:p>
          <a:p>
            <a:pPr indent="-336550" lvl="0" marL="457200" rtl="0" algn="l">
              <a:spcBef>
                <a:spcPts val="0"/>
              </a:spcBef>
              <a:spcAft>
                <a:spcPts val="0"/>
              </a:spcAft>
              <a:buSzPts val="1700"/>
              <a:buChar char="●"/>
            </a:pPr>
            <a:r>
              <a:rPr lang="en" sz="1700"/>
              <a:t>Professor Bruce Bolden - Lead Instructor</a:t>
            </a:r>
            <a:endParaRPr sz="1700"/>
          </a:p>
          <a:p>
            <a:pPr indent="0" lvl="0" marL="0" rtl="0" algn="l">
              <a:spcBef>
                <a:spcPts val="1200"/>
              </a:spcBef>
              <a:spcAft>
                <a:spcPts val="1200"/>
              </a:spcAft>
              <a:buNone/>
            </a:pPr>
            <a:r>
              <a:rPr lang="en" sz="1700"/>
              <a:t>This concludes our presentation.</a:t>
            </a:r>
            <a:endParaRPr sz="1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Value Proposition</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Traditional tools used in design and simulation of power flow networks require a  highly technical understanding of power flow behavior, and are not readily accessible to learners due to their cost and complex interface.</a:t>
            </a:r>
            <a:endParaRPr/>
          </a:p>
          <a:p>
            <a:pPr indent="0" lvl="0" marL="0" rtl="0" algn="l">
              <a:spcBef>
                <a:spcPts val="1200"/>
              </a:spcBef>
              <a:spcAft>
                <a:spcPts val="1200"/>
              </a:spcAft>
              <a:buNone/>
            </a:pPr>
            <a:r>
              <a:rPr lang="en"/>
              <a:t>Electric Blocks is </a:t>
            </a:r>
            <a:r>
              <a:rPr lang="en"/>
              <a:t>inherently</a:t>
            </a:r>
            <a:r>
              <a:rPr lang="en"/>
              <a:t> simple, requires no coding knowledge, and provides results that are easy to interpret. The interactive and collaborative nature of Minecraft makes Electric Blocks a useful tool for designing, teaching and playing with power-flow simulations.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Requirements</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Accurately model and simulate power flow.</a:t>
            </a:r>
            <a:endParaRPr/>
          </a:p>
          <a:p>
            <a:pPr indent="-342900" lvl="0" marL="457200" rtl="0" algn="l">
              <a:spcBef>
                <a:spcPts val="0"/>
              </a:spcBef>
              <a:spcAft>
                <a:spcPts val="0"/>
              </a:spcAft>
              <a:buSzPts val="1800"/>
              <a:buAutoNum type="arabicPeriod"/>
            </a:pPr>
            <a:r>
              <a:rPr lang="en"/>
              <a:t>Easy to use.</a:t>
            </a:r>
            <a:endParaRPr/>
          </a:p>
          <a:p>
            <a:pPr indent="-342900" lvl="0" marL="457200" rtl="0" algn="l">
              <a:spcBef>
                <a:spcPts val="0"/>
              </a:spcBef>
              <a:spcAft>
                <a:spcPts val="0"/>
              </a:spcAft>
              <a:buSzPts val="1800"/>
              <a:buAutoNum type="arabicPeriod"/>
            </a:pPr>
            <a:r>
              <a:rPr lang="en"/>
              <a:t>Provide real-time interaction and collaboration.</a:t>
            </a:r>
            <a:endParaRPr/>
          </a:p>
          <a:p>
            <a:pPr indent="-342900" lvl="0" marL="457200" rtl="0" algn="l">
              <a:spcBef>
                <a:spcPts val="0"/>
              </a:spcBef>
              <a:spcAft>
                <a:spcPts val="0"/>
              </a:spcAft>
              <a:buSzPts val="1800"/>
              <a:buAutoNum type="arabicPeriod"/>
            </a:pPr>
            <a:r>
              <a:rPr lang="en"/>
              <a:t>Completely free and open source.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Requirement 1: Accuracy</a:t>
            </a:r>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project must be usable for research and instruction purposes. To meet this requirement, our project must accurately model and simulate power flow as it would occur in the real world.</a:t>
            </a:r>
            <a:endParaRPr/>
          </a:p>
          <a:p>
            <a:pPr indent="0" lvl="0" marL="0" rtl="0" algn="l">
              <a:spcBef>
                <a:spcPts val="1200"/>
              </a:spcBef>
              <a:spcAft>
                <a:spcPts val="1200"/>
              </a:spcAft>
              <a:buNone/>
            </a:pPr>
            <a:r>
              <a:rPr lang="en"/>
              <a:t>Our lack of power engineering experience meant that a critical component of our project was individual research so we could learn how to approach this problem.</a:t>
            </a:r>
            <a:endParaRPr/>
          </a:p>
        </p:txBody>
      </p:sp>
      <p:pic>
        <p:nvPicPr>
          <p:cNvPr id="88" name="Google Shape;88;p18"/>
          <p:cNvPicPr preferRelativeResize="0"/>
          <p:nvPr/>
        </p:nvPicPr>
        <p:blipFill>
          <a:blip r:embed="rId3">
            <a:alphaModFix/>
          </a:blip>
          <a:stretch>
            <a:fillRect/>
          </a:stretch>
        </p:blipFill>
        <p:spPr>
          <a:xfrm>
            <a:off x="1995375" y="3078875"/>
            <a:ext cx="5153249" cy="1824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Requirement 1: Analysis</a:t>
            </a:r>
            <a:endParaRPr/>
          </a:p>
        </p:txBody>
      </p:sp>
      <p:sp>
        <p:nvSpPr>
          <p:cNvPr id="94" name="Google Shape;94;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early research informed us that performing power flow studies is conceptually and computationally complex. We decided early on that we should not waste time attempting to construct our own system and that we should use an open source library instead.</a:t>
            </a:r>
            <a:endParaRPr/>
          </a:p>
          <a:p>
            <a:pPr indent="0" lvl="0" marL="0" rtl="0" algn="l">
              <a:spcBef>
                <a:spcPts val="1200"/>
              </a:spcBef>
              <a:spcAft>
                <a:spcPts val="1200"/>
              </a:spcAft>
              <a:buNone/>
            </a:pPr>
            <a:r>
              <a:rPr lang="en"/>
              <a:t>Java is the programming language used to create Minecraft mods and many power flow libraries were written in other languages. This helped lead us to the conclusion that we would need to write 2 different pieces of software. The first program would be the Electric Blocks mod which provided the user interface and the second program would be EBPP which runs the simulation software.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20"/>
          <p:cNvPicPr preferRelativeResize="0"/>
          <p:nvPr/>
        </p:nvPicPr>
        <p:blipFill>
          <a:blip r:embed="rId3">
            <a:alphaModFix/>
          </a:blip>
          <a:stretch>
            <a:fillRect/>
          </a:stretch>
        </p:blipFill>
        <p:spPr>
          <a:xfrm>
            <a:off x="2184550" y="700150"/>
            <a:ext cx="964900" cy="964900"/>
          </a:xfrm>
          <a:prstGeom prst="rect">
            <a:avLst/>
          </a:prstGeom>
          <a:noFill/>
          <a:ln>
            <a:noFill/>
          </a:ln>
        </p:spPr>
      </p:pic>
      <p:pic>
        <p:nvPicPr>
          <p:cNvPr id="100" name="Google Shape;100;p20"/>
          <p:cNvPicPr preferRelativeResize="0"/>
          <p:nvPr/>
        </p:nvPicPr>
        <p:blipFill>
          <a:blip r:embed="rId4">
            <a:alphaModFix/>
          </a:blip>
          <a:stretch>
            <a:fillRect/>
          </a:stretch>
        </p:blipFill>
        <p:spPr>
          <a:xfrm>
            <a:off x="2184550" y="2782350"/>
            <a:ext cx="964900" cy="964900"/>
          </a:xfrm>
          <a:prstGeom prst="rect">
            <a:avLst/>
          </a:prstGeom>
          <a:noFill/>
          <a:ln>
            <a:noFill/>
          </a:ln>
        </p:spPr>
      </p:pic>
      <p:pic>
        <p:nvPicPr>
          <p:cNvPr id="101" name="Google Shape;101;p20"/>
          <p:cNvPicPr preferRelativeResize="0"/>
          <p:nvPr/>
        </p:nvPicPr>
        <p:blipFill>
          <a:blip r:embed="rId5">
            <a:alphaModFix/>
          </a:blip>
          <a:stretch>
            <a:fillRect/>
          </a:stretch>
        </p:blipFill>
        <p:spPr>
          <a:xfrm>
            <a:off x="2184550" y="1741250"/>
            <a:ext cx="964900" cy="964900"/>
          </a:xfrm>
          <a:prstGeom prst="rect">
            <a:avLst/>
          </a:prstGeom>
          <a:noFill/>
          <a:ln>
            <a:noFill/>
          </a:ln>
        </p:spPr>
      </p:pic>
      <p:pic>
        <p:nvPicPr>
          <p:cNvPr id="102" name="Google Shape;102;p20"/>
          <p:cNvPicPr preferRelativeResize="0"/>
          <p:nvPr/>
        </p:nvPicPr>
        <p:blipFill>
          <a:blip r:embed="rId6">
            <a:alphaModFix/>
          </a:blip>
          <a:stretch>
            <a:fillRect/>
          </a:stretch>
        </p:blipFill>
        <p:spPr>
          <a:xfrm>
            <a:off x="2184550" y="3823450"/>
            <a:ext cx="964900" cy="964900"/>
          </a:xfrm>
          <a:prstGeom prst="rect">
            <a:avLst/>
          </a:prstGeom>
          <a:noFill/>
          <a:ln>
            <a:noFill/>
          </a:ln>
        </p:spPr>
      </p:pic>
      <p:pic>
        <p:nvPicPr>
          <p:cNvPr id="103" name="Google Shape;103;p20"/>
          <p:cNvPicPr preferRelativeResize="0"/>
          <p:nvPr/>
        </p:nvPicPr>
        <p:blipFill>
          <a:blip r:embed="rId7">
            <a:alphaModFix/>
          </a:blip>
          <a:stretch>
            <a:fillRect/>
          </a:stretch>
        </p:blipFill>
        <p:spPr>
          <a:xfrm>
            <a:off x="5994550" y="3823450"/>
            <a:ext cx="964900" cy="964900"/>
          </a:xfrm>
          <a:prstGeom prst="rect">
            <a:avLst/>
          </a:prstGeom>
          <a:noFill/>
          <a:ln>
            <a:noFill/>
          </a:ln>
        </p:spPr>
      </p:pic>
      <p:pic>
        <p:nvPicPr>
          <p:cNvPr id="104" name="Google Shape;104;p20"/>
          <p:cNvPicPr preferRelativeResize="0"/>
          <p:nvPr/>
        </p:nvPicPr>
        <p:blipFill>
          <a:blip r:embed="rId8">
            <a:alphaModFix/>
          </a:blip>
          <a:stretch>
            <a:fillRect/>
          </a:stretch>
        </p:blipFill>
        <p:spPr>
          <a:xfrm>
            <a:off x="5994550" y="1741250"/>
            <a:ext cx="964900" cy="964900"/>
          </a:xfrm>
          <a:prstGeom prst="rect">
            <a:avLst/>
          </a:prstGeom>
          <a:noFill/>
          <a:ln>
            <a:noFill/>
          </a:ln>
        </p:spPr>
      </p:pic>
      <p:pic>
        <p:nvPicPr>
          <p:cNvPr id="105" name="Google Shape;105;p20"/>
          <p:cNvPicPr preferRelativeResize="0"/>
          <p:nvPr/>
        </p:nvPicPr>
        <p:blipFill>
          <a:blip r:embed="rId9">
            <a:alphaModFix/>
          </a:blip>
          <a:stretch>
            <a:fillRect/>
          </a:stretch>
        </p:blipFill>
        <p:spPr>
          <a:xfrm>
            <a:off x="5994550" y="2782350"/>
            <a:ext cx="964900" cy="964900"/>
          </a:xfrm>
          <a:prstGeom prst="rect">
            <a:avLst/>
          </a:prstGeom>
          <a:noFill/>
          <a:ln>
            <a:noFill/>
          </a:ln>
        </p:spPr>
      </p:pic>
      <p:pic>
        <p:nvPicPr>
          <p:cNvPr id="106" name="Google Shape;106;p20"/>
          <p:cNvPicPr preferRelativeResize="0"/>
          <p:nvPr/>
        </p:nvPicPr>
        <p:blipFill>
          <a:blip r:embed="rId10">
            <a:alphaModFix/>
          </a:blip>
          <a:stretch>
            <a:fillRect/>
          </a:stretch>
        </p:blipFill>
        <p:spPr>
          <a:xfrm>
            <a:off x="5994550" y="700150"/>
            <a:ext cx="964900" cy="964900"/>
          </a:xfrm>
          <a:prstGeom prst="rect">
            <a:avLst/>
          </a:prstGeom>
          <a:noFill/>
          <a:ln>
            <a:noFill/>
          </a:ln>
        </p:spPr>
      </p:pic>
      <p:cxnSp>
        <p:nvCxnSpPr>
          <p:cNvPr id="107" name="Google Shape;107;p20"/>
          <p:cNvCxnSpPr/>
          <p:nvPr/>
        </p:nvCxnSpPr>
        <p:spPr>
          <a:xfrm>
            <a:off x="3305400" y="954000"/>
            <a:ext cx="2558400" cy="0"/>
          </a:xfrm>
          <a:prstGeom prst="straightConnector1">
            <a:avLst/>
          </a:prstGeom>
          <a:noFill/>
          <a:ln cap="flat" cmpd="sng" w="9525">
            <a:solidFill>
              <a:srgbClr val="FFFFFF"/>
            </a:solidFill>
            <a:prstDash val="solid"/>
            <a:round/>
            <a:headEnd len="med" w="med" type="none"/>
            <a:tailEnd len="med" w="med" type="triangle"/>
          </a:ln>
        </p:spPr>
      </p:cxnSp>
      <p:cxnSp>
        <p:nvCxnSpPr>
          <p:cNvPr id="108" name="Google Shape;108;p20"/>
          <p:cNvCxnSpPr/>
          <p:nvPr/>
        </p:nvCxnSpPr>
        <p:spPr>
          <a:xfrm rot="10800000">
            <a:off x="3305400" y="1411200"/>
            <a:ext cx="2558400" cy="0"/>
          </a:xfrm>
          <a:prstGeom prst="straightConnector1">
            <a:avLst/>
          </a:prstGeom>
          <a:noFill/>
          <a:ln cap="flat" cmpd="sng" w="9525">
            <a:solidFill>
              <a:srgbClr val="FFFFFF"/>
            </a:solidFill>
            <a:prstDash val="solid"/>
            <a:round/>
            <a:headEnd len="med" w="med" type="none"/>
            <a:tailEnd len="med" w="med" type="triangle"/>
          </a:ln>
        </p:spPr>
      </p:cxnSp>
      <p:pic>
        <p:nvPicPr>
          <p:cNvPr id="109" name="Google Shape;109;p20"/>
          <p:cNvPicPr preferRelativeResize="0"/>
          <p:nvPr/>
        </p:nvPicPr>
        <p:blipFill>
          <a:blip r:embed="rId11">
            <a:alphaModFix/>
          </a:blip>
          <a:stretch>
            <a:fillRect/>
          </a:stretch>
        </p:blipFill>
        <p:spPr>
          <a:xfrm>
            <a:off x="4089550" y="700150"/>
            <a:ext cx="964900" cy="964900"/>
          </a:xfrm>
          <a:prstGeom prst="rect">
            <a:avLst/>
          </a:prstGeom>
          <a:noFill/>
          <a:ln>
            <a:noFill/>
          </a:ln>
        </p:spPr>
      </p:pic>
      <p:sp>
        <p:nvSpPr>
          <p:cNvPr id="110" name="Google Shape;110;p20"/>
          <p:cNvSpPr txBox="1"/>
          <p:nvPr/>
        </p:nvSpPr>
        <p:spPr>
          <a:xfrm>
            <a:off x="2663100" y="152400"/>
            <a:ext cx="3817800" cy="872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800">
                <a:solidFill>
                  <a:srgbClr val="FFFFFF"/>
                </a:solidFill>
              </a:rPr>
              <a:t>Overall Software Architecture</a:t>
            </a:r>
            <a:endParaRPr sz="1800">
              <a:solidFill>
                <a:srgbClr val="FFFFFF"/>
              </a:solidFill>
            </a:endParaRPr>
          </a:p>
          <a:p>
            <a:pPr indent="0" lvl="0" marL="0" rtl="0" algn="ctr">
              <a:spcBef>
                <a:spcPts val="1200"/>
              </a:spcBef>
              <a:spcAft>
                <a:spcPts val="0"/>
              </a:spcAft>
              <a:buNone/>
            </a:pPr>
            <a:r>
              <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use two separate pieces of software?</a:t>
            </a:r>
            <a:endParaRPr/>
          </a:p>
        </p:txBody>
      </p:sp>
      <p:sp>
        <p:nvSpPr>
          <p:cNvPr id="116" name="Google Shape;116;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Separating our software out into two independent, but cooperative, pieces of software confers a substantial number of benefits:</a:t>
            </a:r>
            <a:endParaRPr/>
          </a:p>
          <a:p>
            <a:pPr indent="-342900" lvl="0" marL="457200" rtl="0" algn="l">
              <a:spcBef>
                <a:spcPts val="1200"/>
              </a:spcBef>
              <a:spcAft>
                <a:spcPts val="0"/>
              </a:spcAft>
              <a:buSzPts val="1800"/>
              <a:buAutoNum type="arabicPeriod"/>
            </a:pPr>
            <a:r>
              <a:rPr lang="en"/>
              <a:t>The simulation software can be run on a different machine than the player</a:t>
            </a:r>
            <a:endParaRPr/>
          </a:p>
          <a:p>
            <a:pPr indent="-342900" lvl="0" marL="457200" rtl="0" algn="l">
              <a:spcBef>
                <a:spcPts val="0"/>
              </a:spcBef>
              <a:spcAft>
                <a:spcPts val="0"/>
              </a:spcAft>
              <a:buSzPts val="1800"/>
              <a:buAutoNum type="arabicPeriod"/>
            </a:pPr>
            <a:r>
              <a:rPr lang="en"/>
              <a:t>Many players won’t need to install the simulation software at all</a:t>
            </a:r>
            <a:endParaRPr/>
          </a:p>
          <a:p>
            <a:pPr indent="-342900" lvl="0" marL="457200" rtl="0" algn="l">
              <a:spcBef>
                <a:spcPts val="0"/>
              </a:spcBef>
              <a:spcAft>
                <a:spcPts val="0"/>
              </a:spcAft>
              <a:buSzPts val="1800"/>
              <a:buAutoNum type="arabicPeriod"/>
            </a:pPr>
            <a:r>
              <a:rPr lang="en"/>
              <a:t>Eliminates OS dependent code and minimizes compatibility issues</a:t>
            </a:r>
            <a:endParaRPr/>
          </a:p>
          <a:p>
            <a:pPr indent="-342900" lvl="0" marL="457200" rtl="0" algn="l">
              <a:spcBef>
                <a:spcPts val="0"/>
              </a:spcBef>
              <a:spcAft>
                <a:spcPts val="0"/>
              </a:spcAft>
              <a:buSzPts val="1800"/>
              <a:buAutoNum type="arabicPeriod"/>
            </a:pPr>
            <a:r>
              <a:rPr lang="en"/>
              <a:t>Improves performance of simulations and Minecraft game</a:t>
            </a:r>
            <a:endParaRPr/>
          </a:p>
          <a:p>
            <a:pPr indent="-342900" lvl="0" marL="457200" rtl="0" algn="l">
              <a:spcBef>
                <a:spcPts val="0"/>
              </a:spcBef>
              <a:spcAft>
                <a:spcPts val="0"/>
              </a:spcAft>
              <a:buSzPts val="1800"/>
              <a:buAutoNum type="arabicPeriod"/>
            </a:pPr>
            <a:r>
              <a:rPr lang="en"/>
              <a:t>Creates lower coupling and higher cohesion</a:t>
            </a:r>
            <a:endParaRPr/>
          </a:p>
          <a:p>
            <a:pPr indent="-342900" lvl="0" marL="457200" rtl="0" algn="l">
              <a:spcBef>
                <a:spcPts val="0"/>
              </a:spcBef>
              <a:spcAft>
                <a:spcPts val="0"/>
              </a:spcAft>
              <a:buSzPts val="1800"/>
              <a:buAutoNum type="arabicPeriod"/>
            </a:pPr>
            <a:r>
              <a:rPr lang="en"/>
              <a:t>Enables modification and improvement of simulation software without requiring updates to Minecraft code.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